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297EFB-E47F-403A-A704-35469FFE7D34}" type="datetimeFigureOut">
              <a:rPr lang="lt-LT" smtClean="0"/>
              <a:t>2014.08.26</a:t>
            </a:fld>
            <a:endParaRPr lang="lt-L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1CD3E7-0F07-4ED0-97E0-8D8DE672087A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97EFB-E47F-403A-A704-35469FFE7D34}" type="datetimeFigureOut">
              <a:rPr lang="lt-LT" smtClean="0"/>
              <a:t>2014.08.26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1CD3E7-0F07-4ED0-97E0-8D8DE672087A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97EFB-E47F-403A-A704-35469FFE7D34}" type="datetimeFigureOut">
              <a:rPr lang="lt-LT" smtClean="0"/>
              <a:t>2014.08.26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1CD3E7-0F07-4ED0-97E0-8D8DE672087A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97EFB-E47F-403A-A704-35469FFE7D34}" type="datetimeFigureOut">
              <a:rPr lang="lt-LT" smtClean="0"/>
              <a:t>2014.08.26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1CD3E7-0F07-4ED0-97E0-8D8DE672087A}" type="slidenum">
              <a:rPr lang="lt-LT" smtClean="0"/>
              <a:t>‹#›</a:t>
            </a:fld>
            <a:endParaRPr lang="lt-L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97EFB-E47F-403A-A704-35469FFE7D34}" type="datetimeFigureOut">
              <a:rPr lang="lt-LT" smtClean="0"/>
              <a:t>2014.08.26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1CD3E7-0F07-4ED0-97E0-8D8DE672087A}" type="slidenum">
              <a:rPr lang="lt-LT" smtClean="0"/>
              <a:t>‹#›</a:t>
            </a:fld>
            <a:endParaRPr lang="lt-LT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97EFB-E47F-403A-A704-35469FFE7D34}" type="datetimeFigureOut">
              <a:rPr lang="lt-LT" smtClean="0"/>
              <a:t>2014.08.26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1CD3E7-0F07-4ED0-97E0-8D8DE672087A}" type="slidenum">
              <a:rPr lang="lt-LT" smtClean="0"/>
              <a:t>‹#›</a:t>
            </a:fld>
            <a:endParaRPr lang="lt-L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97EFB-E47F-403A-A704-35469FFE7D34}" type="datetimeFigureOut">
              <a:rPr lang="lt-LT" smtClean="0"/>
              <a:t>2014.08.26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1CD3E7-0F07-4ED0-97E0-8D8DE672087A}" type="slidenum">
              <a:rPr lang="lt-LT" smtClean="0"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97EFB-E47F-403A-A704-35469FFE7D34}" type="datetimeFigureOut">
              <a:rPr lang="lt-LT" smtClean="0"/>
              <a:t>2014.08.26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1CD3E7-0F07-4ED0-97E0-8D8DE672087A}" type="slidenum">
              <a:rPr lang="lt-LT" smtClean="0"/>
              <a:t>‹#›</a:t>
            </a:fld>
            <a:endParaRPr lang="lt-L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97EFB-E47F-403A-A704-35469FFE7D34}" type="datetimeFigureOut">
              <a:rPr lang="lt-LT" smtClean="0"/>
              <a:t>2014.08.26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1CD3E7-0F07-4ED0-97E0-8D8DE672087A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F297EFB-E47F-403A-A704-35469FFE7D34}" type="datetimeFigureOut">
              <a:rPr lang="lt-LT" smtClean="0"/>
              <a:t>2014.08.26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1CD3E7-0F07-4ED0-97E0-8D8DE672087A}" type="slidenum">
              <a:rPr lang="lt-LT" smtClean="0"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297EFB-E47F-403A-A704-35469FFE7D34}" type="datetimeFigureOut">
              <a:rPr lang="lt-LT" smtClean="0"/>
              <a:t>2014.08.26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1CD3E7-0F07-4ED0-97E0-8D8DE672087A}" type="slidenum">
              <a:rPr lang="lt-LT" smtClean="0"/>
              <a:t>‹#›</a:t>
            </a:fld>
            <a:endParaRPr lang="lt-L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F297EFB-E47F-403A-A704-35469FFE7D34}" type="datetimeFigureOut">
              <a:rPr lang="lt-LT" smtClean="0"/>
              <a:t>2014.08.26</a:t>
            </a:fld>
            <a:endParaRPr lang="lt-L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51CD3E7-0F07-4ED0-97E0-8D8DE672087A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smtClean="0"/>
              <a:t>PIRMOKŲ TĖVELIAMS</a:t>
            </a:r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500066"/>
          </a:xfrm>
        </p:spPr>
        <p:txBody>
          <a:bodyPr>
            <a:normAutofit fontScale="40000" lnSpcReduction="20000"/>
          </a:bodyPr>
          <a:lstStyle/>
          <a:p>
            <a:r>
              <a:rPr lang="lt-LT" sz="2100" dirty="0" smtClean="0"/>
              <a:t>                                                                                        </a:t>
            </a:r>
          </a:p>
          <a:p>
            <a:r>
              <a:rPr lang="lt-LT" sz="2100" dirty="0" smtClean="0">
                <a:solidFill>
                  <a:schemeClr val="tx1"/>
                </a:solidFill>
              </a:rPr>
              <a:t>Mokytoja  metodininkė  Nijolė  Palionienė</a:t>
            </a:r>
          </a:p>
          <a:p>
            <a:r>
              <a:rPr lang="lt-LT" sz="21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            2014 m.</a:t>
            </a:r>
          </a:p>
          <a:p>
            <a:endParaRPr lang="lt-L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/>
          </a:bodyPr>
          <a:lstStyle/>
          <a:p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Vaikas lengvai adaptuojasi, jei yra subrendęs mokyklai, tinkamai jai parengtas.</a:t>
            </a:r>
          </a:p>
          <a:p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Tapti mokiniu – tikras vaiko gyvenimo lūžis, kurį sąlygoja fiziologinė ir psichologinė branda.</a:t>
            </a:r>
          </a:p>
          <a:p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Mokymasis – kokybiškai nauja veikla vaikui, tik ką peržengusiam mokyklos slenkstį.</a:t>
            </a:r>
            <a:endParaRPr lang="lt-L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lt-L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Socialinis emocinis brandumas                                             </a:t>
            </a:r>
            <a:r>
              <a:rPr lang="lt-LT" sz="1600" dirty="0" smtClean="0">
                <a:latin typeface="Times New Roman" pitchFamily="18" charset="0"/>
                <a:cs typeface="Times New Roman" pitchFamily="18" charset="0"/>
              </a:rPr>
              <a:t>(savęs suvokimas ir savigarba; gebėjimas gyventi šalia kitų ; atsakomybė)</a:t>
            </a:r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Intelektinė branda                                                                 </a:t>
            </a:r>
            <a:r>
              <a:rPr lang="lt-LT" sz="1600" dirty="0" smtClean="0">
                <a:latin typeface="Times New Roman" pitchFamily="18" charset="0"/>
                <a:cs typeface="Times New Roman" pitchFamily="18" charset="0"/>
              </a:rPr>
              <a:t>(aktyvus domėjimasis pasauliu; gebėjimas pamatyti,išgirsti, pasakyti; išlavėjusi kalba; gebėjimas įsivaizduoti, kurti; probleminio loginio mąstymo pradmenys)</a:t>
            </a:r>
          </a:p>
          <a:p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Nusiteikimas ir pasirengimas tapti mokiniu                    </a:t>
            </a:r>
            <a:r>
              <a:rPr lang="lt-LT" sz="1600" dirty="0" smtClean="0">
                <a:latin typeface="Times New Roman" pitchFamily="18" charset="0"/>
                <a:cs typeface="Times New Roman" pitchFamily="18" charset="0"/>
              </a:rPr>
              <a:t>(nusiteikimas eiti į mokyklą; domėjimasis knygomis; pasirengimas rašymui; elementarūs matematiniai vaizdiniai)</a:t>
            </a:r>
            <a:endParaRPr lang="lt-LT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SVARBIAUSI BRANDUMO MOKYKLAI KOMPONENTAI:</a:t>
            </a:r>
            <a:endParaRPr lang="lt-LT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864307"/>
          </a:xfrm>
        </p:spPr>
        <p:txBody>
          <a:bodyPr>
            <a:normAutofit/>
          </a:bodyPr>
          <a:lstStyle/>
          <a:p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Keltis nustatytą valandą ir eiti į mokyklą.</a:t>
            </a:r>
          </a:p>
          <a:p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Nesiblaškant atlikti mokytojo skirtas užduotis.</a:t>
            </a:r>
          </a:p>
          <a:p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Laikytis mokyklos ir klasės elgesio taisyklių.</a:t>
            </a:r>
          </a:p>
          <a:p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Jausti atsakomybę už savo veiksmus.</a:t>
            </a:r>
          </a:p>
          <a:p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Stengtis būti savarankišku.</a:t>
            </a:r>
            <a:endParaRPr lang="lt-L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 fontScale="90000"/>
          </a:bodyPr>
          <a:lstStyle/>
          <a:p>
            <a:r>
              <a:rPr lang="lt-LT" sz="1800" dirty="0" smtClean="0"/>
              <a:t>   </a:t>
            </a:r>
            <a:br>
              <a:rPr lang="lt-LT" sz="1800" dirty="0" smtClean="0"/>
            </a:br>
            <a:r>
              <a:rPr lang="lt-LT" sz="1800" dirty="0" smtClean="0"/>
              <a:t/>
            </a:r>
            <a:br>
              <a:rPr lang="lt-LT" sz="1800" dirty="0" smtClean="0"/>
            </a:br>
            <a:r>
              <a:rPr lang="lt-LT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VAIKO GYVENIMO BŪDO POKYČIAI, PRADĖJUS LANKYTI MOKYKLĄ:</a:t>
            </a:r>
            <a:endParaRPr lang="lt-LT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,,dievaitis” – mano, kad jis viską gali pasiekti, kelia sau neįgyvendinamus tikslus, įsivaizduoja esąs pranašesnis už kitus.</a:t>
            </a:r>
          </a:p>
          <a:p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,,atstumtasis”(patyręs pažeminimą) – jaučiasi menkavertis, pasiduoda susidūręs su problema, kurią galėtų nesunkiai įveikti.</a:t>
            </a:r>
            <a:endParaRPr lang="lt-L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642942"/>
          </a:xfrm>
        </p:spPr>
        <p:txBody>
          <a:bodyPr>
            <a:noAutofit/>
          </a:bodyPr>
          <a:lstStyle/>
          <a:p>
            <a:r>
              <a:rPr lang="lt-LT" sz="2400" dirty="0" smtClean="0">
                <a:effectLst/>
                <a:latin typeface="Times New Roman" pitchFamily="18" charset="0"/>
                <a:cs typeface="Times New Roman" pitchFamily="18" charset="0"/>
              </a:rPr>
              <a:t>Savęs vertinimui didžiausią įtaką turi ne vaiko sugebėjimai, bet pirmiausia tėvų vertinimai, auklėjimo šeimoje ypatybės</a:t>
            </a:r>
            <a:endParaRPr lang="lt-LT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292935"/>
          </a:xfrm>
        </p:spPr>
        <p:txBody>
          <a:bodyPr>
            <a:normAutofit/>
          </a:bodyPr>
          <a:lstStyle/>
          <a:p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    Pradinių klasių moksleivių asmenybės ypatumus veikia ir formuoja mokytojo asmenybė.                                                       Vaikas, klausydamas tėvų, vyresnių draugų pasakojimų, susidaro išankstinį neigiamą ar teigiamą įspūdį apie mokytoją     </a:t>
            </a:r>
            <a:r>
              <a:rPr lang="lt-LT" sz="1600" dirty="0" smtClean="0">
                <a:latin typeface="Times New Roman" pitchFamily="18" charset="0"/>
                <a:cs typeface="Times New Roman" pitchFamily="18" charset="0"/>
              </a:rPr>
              <a:t>(pvz. Pradės eiti į mokyklą ir baigsis katino dienos. Nieko, mokykloje tau parodys, kaip elgtis. Pasakysiu mokytojai, tuomet žinosi, kaip elgtis.)</a:t>
            </a:r>
            <a:endParaRPr lang="lt-LT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lt-L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Tėvai leidžia vaikui būti nepriklausomam nuo jų, drauge džiaugiasi mokinio pasiekimais, padeda įveikti kliūtis, tiki jo sėkme – tikimybė, kad vaikas sėkmingai mokysis.</a:t>
            </a:r>
          </a:p>
          <a:p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Tėvai perdėtai kontroliuoja vaiko veiksmus ir juo nepasitiki, riboja vaiko veiklą ir laukia </a:t>
            </a:r>
            <a:r>
              <a:rPr lang="lt-LT" sz="2400" u="sng" dirty="0" smtClean="0">
                <a:latin typeface="Times New Roman" pitchFamily="18" charset="0"/>
                <a:cs typeface="Times New Roman" pitchFamily="18" charset="0"/>
              </a:rPr>
              <a:t>tik savo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nustatyto rezultato – tikimybė, kad vaikas ignoruos tėvų kontroliuojamą veiklą, nenorės mokytis.</a:t>
            </a:r>
            <a:endParaRPr lang="lt-L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/>
          </a:bodyPr>
          <a:lstStyle/>
          <a:p>
            <a:r>
              <a:rPr lang="lt-LT" sz="2400" dirty="0" smtClean="0">
                <a:effectLst/>
                <a:latin typeface="Times New Roman" pitchFamily="18" charset="0"/>
                <a:cs typeface="Times New Roman" pitchFamily="18" charset="0"/>
              </a:rPr>
              <a:t>    Pradėjus lankyti mokyklą, keičiasi situacija šeimoje:</a:t>
            </a:r>
            <a:endParaRPr lang="lt-LT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221365"/>
          </a:xfrm>
        </p:spPr>
        <p:txBody>
          <a:bodyPr>
            <a:normAutofit/>
          </a:bodyPr>
          <a:lstStyle/>
          <a:p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negąsdinti ateitimi;</a:t>
            </a:r>
          </a:p>
          <a:p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egražinti naujos situacijos.</a:t>
            </a:r>
          </a:p>
          <a:p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lt-L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   SVARBIAUSIA TURĖTI KANTRYBĖS IR TIKĖTI.</a:t>
            </a:r>
            <a:endParaRPr lang="lt-LT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lt-LT" sz="2800" dirty="0" smtClean="0">
                <a:effectLst/>
                <a:latin typeface="Times New Roman" pitchFamily="18" charset="0"/>
                <a:cs typeface="Times New Roman" pitchFamily="18" charset="0"/>
              </a:rPr>
              <a:t>Svarbu tinkamai psichologiškai paruošti vaiką mokytis </a:t>
            </a:r>
            <a:r>
              <a:rPr lang="lt-LT" sz="2800" dirty="0" smtClean="0">
                <a:effectLst/>
                <a:latin typeface="Times New Roman" pitchFamily="18" charset="0"/>
                <a:cs typeface="Times New Roman" pitchFamily="18" charset="0"/>
              </a:rPr>
              <a:t>mokykloje:</a:t>
            </a:r>
            <a:endParaRPr lang="lt-LT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286388"/>
            <a:ext cx="8229600" cy="64294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                Vaikystė yra svarbiausias laikotarpis, lemiantis kiekvieno žmogaus likimą.</a:t>
            </a:r>
          </a:p>
          <a:p>
            <a:pPr>
              <a:buNone/>
            </a:pP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L.Gauthier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3929090"/>
          </a:xfrm>
        </p:spPr>
        <p:txBody>
          <a:bodyPr>
            <a:normAutofit/>
          </a:bodyPr>
          <a:lstStyle/>
          <a:p>
            <a:r>
              <a:rPr lang="lt-LT" sz="2400" dirty="0" smtClean="0">
                <a:effectLst/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lt-LT" sz="2400" i="1" dirty="0" smtClean="0">
                <a:effectLst/>
                <a:latin typeface="Times New Roman" pitchFamily="18" charset="0"/>
                <a:cs typeface="Times New Roman" pitchFamily="18" charset="0"/>
              </a:rPr>
              <a:t>Pagrindinė taisyklė tėvams</a:t>
            </a:r>
            <a:r>
              <a:rPr lang="lt-LT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lt-LT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lt-LT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lt-LT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lt-LT" sz="2400" dirty="0" smtClean="0">
                <a:effectLst/>
                <a:latin typeface="Times New Roman" pitchFamily="18" charset="0"/>
                <a:cs typeface="Times New Roman" pitchFamily="18" charset="0"/>
              </a:rPr>
              <a:t>       KLAUSYTIS VAIKO, IŠGIRSTI JĮ,                                    ir tuomet ir vaikas išmoks </a:t>
            </a:r>
            <a:br>
              <a:rPr lang="lt-LT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lt-LT" sz="2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400" dirty="0" smtClean="0">
                <a:effectLst/>
                <a:latin typeface="Times New Roman" pitchFamily="18" charset="0"/>
                <a:cs typeface="Times New Roman" pitchFamily="18" charset="0"/>
              </a:rPr>
              <a:t>                                        KLAUSYTIS, IŠGIRSTI.</a:t>
            </a:r>
            <a:endParaRPr lang="lt-LT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172</TotalTime>
  <Words>377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PIRMOKŲ TĖVELIAMS</vt:lpstr>
      <vt:lpstr>Slide 2</vt:lpstr>
      <vt:lpstr>SVARBIAUSI BRANDUMO MOKYKLAI KOMPONENTAI:</vt:lpstr>
      <vt:lpstr>     VAIKO GYVENIMO BŪDO POKYČIAI, PRADĖJUS LANKYTI MOKYKLĄ:</vt:lpstr>
      <vt:lpstr>Savęs vertinimui didžiausią įtaką turi ne vaiko sugebėjimai, bet pirmiausia tėvų vertinimai, auklėjimo šeimoje ypatybės</vt:lpstr>
      <vt:lpstr>Slide 6</vt:lpstr>
      <vt:lpstr>    Pradėjus lankyti mokyklą, keičiasi situacija šeimoje:</vt:lpstr>
      <vt:lpstr>Svarbu tinkamai psichologiškai paruošti vaiką mokytis mokykloje:</vt:lpstr>
      <vt:lpstr>                   Pagrindinė taisyklė tėvams           KLAUSYTIS VAIKO, IŠGIRSTI JĮ,                                    ir tuomet ir vaikas išmoks                                           KLAUSYTIS, IŠGIRSTI.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PIRMOKŲ TĖVELIAMS</dc:title>
  <dc:creator>Nijole</dc:creator>
  <cp:lastModifiedBy>Nijole</cp:lastModifiedBy>
  <cp:revision>21</cp:revision>
  <dcterms:created xsi:type="dcterms:W3CDTF">2014-08-26T16:01:52Z</dcterms:created>
  <dcterms:modified xsi:type="dcterms:W3CDTF">2014-08-26T18:54:19Z</dcterms:modified>
</cp:coreProperties>
</file>