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9" r:id="rId4"/>
    <p:sldId id="270" r:id="rId5"/>
    <p:sldId id="271" r:id="rId6"/>
    <p:sldId id="259" r:id="rId7"/>
    <p:sldId id="263" r:id="rId8"/>
    <p:sldId id="264" r:id="rId9"/>
    <p:sldId id="265" r:id="rId10"/>
    <p:sldId id="266" r:id="rId11"/>
    <p:sldId id="267" r:id="rId12"/>
    <p:sldId id="268" r:id="rId13"/>
    <p:sldId id="260" r:id="rId14"/>
    <p:sldId id="26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4E02-C57B-4869-A976-96356E42E660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D4E97D9-E70E-4F90-B5BA-0FDFF20303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4E02-C57B-4869-A976-96356E42E660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97D9-E70E-4F90-B5BA-0FDFF20303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4E02-C57B-4869-A976-96356E42E660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97D9-E70E-4F90-B5BA-0FDFF20303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4E02-C57B-4869-A976-96356E42E660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D4E97D9-E70E-4F90-B5BA-0FDFF20303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4E02-C57B-4869-A976-96356E42E660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97D9-E70E-4F90-B5BA-0FDFF20303C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4E02-C57B-4869-A976-96356E42E660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97D9-E70E-4F90-B5BA-0FDFF20303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4E02-C57B-4869-A976-96356E42E660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D4E97D9-E70E-4F90-B5BA-0FDFF20303C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4E02-C57B-4869-A976-96356E42E660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97D9-E70E-4F90-B5BA-0FDFF20303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4E02-C57B-4869-A976-96356E42E660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97D9-E70E-4F90-B5BA-0FDFF20303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4E02-C57B-4869-A976-96356E42E660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97D9-E70E-4F90-B5BA-0FDFF20303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4E02-C57B-4869-A976-96356E42E660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97D9-E70E-4F90-B5BA-0FDFF20303C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F5D4E02-C57B-4869-A976-96356E42E660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D4E97D9-E70E-4F90-B5BA-0FDFF20303C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9.png"/><Relationship Id="rId4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smiles.33b.ru/smile.144229.html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Tiesioginės kalbos skyryba</a:t>
            </a:r>
            <a:br>
              <a:rPr lang="lt-LT" dirty="0" smtClean="0"/>
            </a:br>
            <a:r>
              <a:rPr lang="lt-LT" dirty="0"/>
              <a:t> </a:t>
            </a:r>
            <a:r>
              <a:rPr lang="lt-LT" dirty="0" smtClean="0"/>
              <a:t>                                      </a:t>
            </a:r>
            <a:r>
              <a:rPr lang="lt-LT" sz="1800" dirty="0" smtClean="0"/>
              <a:t>mokytoja Danutė Mockienė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Lietuvi</a:t>
            </a:r>
            <a:r>
              <a:rPr lang="lt-LT" dirty="0"/>
              <a:t>ų kalbos pamoka 3c klasėje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21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Lentelė: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724115"/>
              </p:ext>
            </p:extLst>
          </p:nvPr>
        </p:nvGraphicFramePr>
        <p:xfrm>
          <a:off x="539552" y="1397000"/>
          <a:ext cx="7920880" cy="4480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3960440"/>
              </a:tblGrid>
              <a:tr h="1120068">
                <a:tc>
                  <a:txBody>
                    <a:bodyPr/>
                    <a:lstStyle/>
                    <a:p>
                      <a:r>
                        <a:rPr lang="lt-LT" sz="24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lt-LT" sz="2400" dirty="0" smtClean="0"/>
                        <a:t>utoriaus žodžiai</a:t>
                      </a:r>
                      <a:r>
                        <a:rPr lang="lt-LT" sz="2400" dirty="0" smtClean="0">
                          <a:solidFill>
                            <a:srgbClr val="FF0000"/>
                          </a:solidFill>
                        </a:rPr>
                        <a:t>:</a:t>
                      </a:r>
                    </a:p>
                    <a:p>
                      <a:r>
                        <a:rPr lang="lt-LT" sz="2400" dirty="0" smtClean="0">
                          <a:solidFill>
                            <a:srgbClr val="FF0000"/>
                          </a:solidFill>
                        </a:rPr>
                        <a:t>- </a:t>
                      </a:r>
                      <a:r>
                        <a:rPr lang="lt-LT" sz="2400" dirty="0" smtClean="0"/>
                        <a:t>Veikėjo</a:t>
                      </a:r>
                      <a:r>
                        <a:rPr lang="lt-LT" sz="2400" baseline="0" dirty="0" smtClean="0"/>
                        <a:t> žodžiai</a:t>
                      </a:r>
                      <a:r>
                        <a:rPr lang="lt-LT" sz="2400" baseline="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20068">
                <a:tc>
                  <a:txBody>
                    <a:bodyPr/>
                    <a:lstStyle/>
                    <a:p>
                      <a:r>
                        <a:rPr lang="lt-LT" sz="2400" dirty="0" smtClean="0">
                          <a:solidFill>
                            <a:srgbClr val="FF0000"/>
                          </a:solidFill>
                        </a:rPr>
                        <a:t>- V</a:t>
                      </a:r>
                      <a:r>
                        <a:rPr lang="lt-LT" sz="2400" dirty="0" smtClean="0"/>
                        <a:t>eikėjo žodžiai</a:t>
                      </a:r>
                      <a:r>
                        <a:rPr lang="lt-LT" sz="2400" dirty="0" smtClean="0">
                          <a:solidFill>
                            <a:srgbClr val="FF0000"/>
                          </a:solidFill>
                        </a:rPr>
                        <a:t>,-</a:t>
                      </a:r>
                      <a:r>
                        <a:rPr lang="lt-LT" sz="2400" dirty="0" smtClean="0"/>
                        <a:t> </a:t>
                      </a:r>
                      <a:r>
                        <a:rPr lang="lt-LT" sz="24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lt-LT" sz="2400" dirty="0" smtClean="0"/>
                        <a:t>utoriaus žodžiai</a:t>
                      </a:r>
                      <a:r>
                        <a:rPr lang="lt-LT" sz="240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200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2400" dirty="0" smtClean="0">
                          <a:solidFill>
                            <a:srgbClr val="FF0000"/>
                          </a:solidFill>
                        </a:rPr>
                        <a:t>- V</a:t>
                      </a:r>
                      <a:r>
                        <a:rPr lang="lt-LT" sz="2400" dirty="0" smtClean="0"/>
                        <a:t>eikėjo žodžiai</a:t>
                      </a:r>
                      <a:r>
                        <a:rPr lang="lt-LT" sz="2400" dirty="0" smtClean="0">
                          <a:solidFill>
                            <a:srgbClr val="FF0000"/>
                          </a:solidFill>
                        </a:rPr>
                        <a:t>!-</a:t>
                      </a:r>
                      <a:r>
                        <a:rPr lang="lt-LT" sz="2400" dirty="0" smtClean="0"/>
                        <a:t> </a:t>
                      </a:r>
                      <a:r>
                        <a:rPr lang="lt-LT" sz="24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lt-LT" sz="2400" dirty="0" smtClean="0"/>
                        <a:t>utoriaus žodžiai</a:t>
                      </a:r>
                      <a:r>
                        <a:rPr lang="lt-LT" sz="240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200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2400" dirty="0" smtClean="0">
                          <a:solidFill>
                            <a:srgbClr val="FF0000"/>
                          </a:solidFill>
                        </a:rPr>
                        <a:t>- V</a:t>
                      </a:r>
                      <a:r>
                        <a:rPr lang="lt-LT" sz="2400" dirty="0" smtClean="0"/>
                        <a:t>eikėjo žodžiai</a:t>
                      </a:r>
                      <a:r>
                        <a:rPr lang="lt-LT" sz="2400" dirty="0" smtClean="0">
                          <a:solidFill>
                            <a:srgbClr val="FF0000"/>
                          </a:solidFill>
                        </a:rPr>
                        <a:t>?-</a:t>
                      </a:r>
                      <a:r>
                        <a:rPr lang="lt-LT" sz="2400" dirty="0" smtClean="0"/>
                        <a:t> </a:t>
                      </a:r>
                      <a:r>
                        <a:rPr lang="lt-LT" sz="24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lt-LT" sz="2400" dirty="0" smtClean="0"/>
                        <a:t>utoriaus žodžiai</a:t>
                      </a:r>
                      <a:r>
                        <a:rPr lang="lt-LT" sz="240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824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2800" dirty="0" smtClean="0"/>
              <a:t>Kiekvienoje grupėje Padalinkite </a:t>
            </a:r>
            <a:r>
              <a:rPr lang="lt-LT" sz="2800" dirty="0"/>
              <a:t>pyragą į dalis, kurios vaizdžiai rodytų kiekvieno grupės nario indėlį į grupės darbą.</a:t>
            </a:r>
            <a:endParaRPr lang="en-US" sz="2800" dirty="0"/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2424476" y="2565400"/>
            <a:ext cx="4321175" cy="3384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23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Priststykite grupės darbą.</a:t>
            </a:r>
            <a:endParaRPr lang="en-US" dirty="0"/>
          </a:p>
        </p:txBody>
      </p:sp>
      <p:pic>
        <p:nvPicPr>
          <p:cNvPr id="3" name="Picture 2" descr="de3ae82761c5b8267c61705787e7f96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708920"/>
            <a:ext cx="1728192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de3ae82761c5b8267c61705787e7f96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708920"/>
            <a:ext cx="1728192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e3ae82761c5b8267c61705787e7f96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08920"/>
            <a:ext cx="1656184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de3ae82761c5b8267c61705787e7f96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708920"/>
            <a:ext cx="1872208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91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Prisiminkime ir paanalizuokime: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95536" y="1340768"/>
            <a:ext cx="79208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lt-LT" sz="3200" b="1" dirty="0" smtClean="0"/>
              <a:t>Kokį ženklą dedame po autoriaus žodžių?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lt-LT" sz="3200" b="1" dirty="0" smtClean="0"/>
              <a:t>Kaip pradedame rašyti veikėjo žodžius?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lt-LT" sz="3200" b="1" dirty="0" smtClean="0"/>
              <a:t>Kaip skiriame tiesioginę kalbą, kai ji prasideda veikėjo žodžiais?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lt-LT" sz="3200" b="1" dirty="0" smtClean="0"/>
              <a:t>Kokius darbus aš atlikau per šią pamoką?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lt-LT" sz="3200" b="1" dirty="0" smtClean="0"/>
              <a:t>Kaip (kokiu būdu) aš mokiausi?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lt-LT" sz="3200" b="1" dirty="0" smtClean="0"/>
              <a:t>Ką man pavyko atlikti geriausiai? Kodėl aš taip manau?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lt-LT" sz="3200" b="1" dirty="0" smtClean="0"/>
              <a:t>Kas man buvo sunku?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lt-LT" sz="3200" b="1" dirty="0" smtClean="0"/>
              <a:t>Kur savo žinias galėčiau pritaikyti?</a:t>
            </a:r>
            <a:endParaRPr lang="lt-LT" sz="3200" b="1" dirty="0"/>
          </a:p>
        </p:txBody>
      </p:sp>
    </p:spTree>
    <p:extLst>
      <p:ext uri="{BB962C8B-B14F-4D97-AF65-F5344CB8AC3E}">
        <p14:creationId xmlns:p14="http://schemas.microsoft.com/office/powerpoint/2010/main" val="247765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aveikslėlis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357436"/>
            <a:ext cx="4824536" cy="359184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259632" y="476672"/>
            <a:ext cx="7200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4400" dirty="0" smtClean="0"/>
              <a:t>   Ačiū, puikiai padirbėjote</a:t>
            </a:r>
            <a:endParaRPr lang="en-US" sz="4400" dirty="0"/>
          </a:p>
        </p:txBody>
      </p:sp>
      <p:pic>
        <p:nvPicPr>
          <p:cNvPr id="8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850832" y="433156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702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293096"/>
            <a:ext cx="8686800" cy="172819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lt-LT" b="1" dirty="0" smtClean="0">
                <a:solidFill>
                  <a:schemeClr val="tx1"/>
                </a:solidFill>
                <a:cs typeface="Times New Roman" pitchFamily="18" charset="0"/>
              </a:rPr>
              <a:t>Kaip Paaiškintumėte  posakį:</a:t>
            </a:r>
            <a:br>
              <a:rPr lang="lt-LT" b="1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lt-LT" sz="4900" b="1" dirty="0" smtClean="0">
                <a:solidFill>
                  <a:schemeClr val="tx1"/>
                </a:solidFill>
                <a:cs typeface="Times New Roman" pitchFamily="18" charset="0"/>
              </a:rPr>
              <a:t>Kartojimas – mokslų motina.</a:t>
            </a:r>
            <a:r>
              <a:rPr lang="es-ES" sz="4900" b="1" dirty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es-ES" sz="4900" b="1" dirty="0">
                <a:solidFill>
                  <a:schemeClr val="tx1"/>
                </a:solidFill>
                <a:cs typeface="Times New Roman" pitchFamily="18" charset="0"/>
              </a:rPr>
            </a:br>
            <a:endParaRPr lang="en-US" sz="4900" dirty="0"/>
          </a:p>
        </p:txBody>
      </p:sp>
      <p:pic>
        <p:nvPicPr>
          <p:cNvPr id="3" name="Picture 3" descr="C:\Users\Dovile\AppData\Local\Microsoft\Windows\Temporary Internet Files\Content.IE5\JKIDV6FR\MC900404263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76672"/>
            <a:ext cx="4824536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916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lt-LT" dirty="0" smtClean="0"/>
              <a:t>                       </a:t>
            </a:r>
            <a:r>
              <a:rPr lang="lt-LT" b="1" dirty="0" smtClean="0"/>
              <a:t>uždavinys: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412777"/>
            <a:ext cx="77768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4000" b="1" dirty="0" smtClean="0">
                <a:latin typeface="+mj-lt"/>
              </a:rPr>
              <a:t>Naudodamiesi skaidrėmis pakartosite tiesioginės kalbos skyrybą ir teisingai užpildysite lentelę.</a:t>
            </a:r>
            <a:endParaRPr lang="en-US" sz="4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1544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>
                <a:cs typeface="Times New Roman" pitchFamily="18" charset="0"/>
              </a:rPr>
              <a:t>Kaip dirbsime?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340768"/>
            <a:ext cx="82809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lt-LT" sz="4000" dirty="0" smtClean="0">
              <a:latin typeface="+mj-lt"/>
              <a:cs typeface="Times New Roman" pitchFamily="18" charset="0"/>
            </a:endParaRPr>
          </a:p>
          <a:p>
            <a:pPr marL="571500" indent="-571500">
              <a:buFont typeface="Wingdings" pitchFamily="2" charset="2"/>
              <a:buChar char="ü"/>
            </a:pPr>
            <a:r>
              <a:rPr lang="lt-LT" sz="4000" dirty="0" smtClean="0">
                <a:latin typeface="+mj-lt"/>
                <a:cs typeface="Times New Roman" pitchFamily="18" charset="0"/>
              </a:rPr>
              <a:t>Žaisime.</a:t>
            </a:r>
          </a:p>
          <a:p>
            <a:pPr marL="571500" indent="-571500">
              <a:buFont typeface="Wingdings" pitchFamily="2" charset="2"/>
              <a:buChar char="ü"/>
            </a:pPr>
            <a:r>
              <a:rPr lang="lt-LT" sz="4000" dirty="0" smtClean="0">
                <a:latin typeface="+mj-lt"/>
                <a:cs typeface="Times New Roman" pitchFamily="18" charset="0"/>
              </a:rPr>
              <a:t>Dirbsime porose.</a:t>
            </a:r>
          </a:p>
          <a:p>
            <a:pPr marL="571500" indent="-571500">
              <a:buFont typeface="Wingdings" pitchFamily="2" charset="2"/>
              <a:buChar char="ü"/>
            </a:pPr>
            <a:r>
              <a:rPr lang="lt-LT" sz="4000" dirty="0" smtClean="0">
                <a:latin typeface="+mj-lt"/>
                <a:cs typeface="Times New Roman" pitchFamily="18" charset="0"/>
              </a:rPr>
              <a:t>Dirbsime grupėse.</a:t>
            </a:r>
          </a:p>
          <a:p>
            <a:endParaRPr lang="en-US" sz="4000" dirty="0" smtClean="0">
              <a:latin typeface="+mj-lt"/>
            </a:endParaRPr>
          </a:p>
          <a:p>
            <a:endParaRPr lang="en-US" sz="2400" dirty="0"/>
          </a:p>
        </p:txBody>
      </p:sp>
      <p:pic>
        <p:nvPicPr>
          <p:cNvPr id="4" name="Picture 3" descr="41a229d5ccc9fa41433227389babadd8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149080"/>
            <a:ext cx="3384376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048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Kaip įsivertinsime?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700808"/>
            <a:ext cx="748883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ü"/>
            </a:pPr>
            <a:r>
              <a:rPr lang="lt-LT" sz="3600" dirty="0" smtClean="0">
                <a:latin typeface="+mj-lt"/>
                <a:cs typeface="Times New Roman" pitchFamily="18" charset="0"/>
              </a:rPr>
              <a:t>Po kiekvienos užduoties įsivertinsime savo veiklą šviesoforais.</a:t>
            </a:r>
          </a:p>
          <a:p>
            <a:pPr marL="571500" indent="-571500">
              <a:buFont typeface="Wingdings" pitchFamily="2" charset="2"/>
              <a:buChar char="ü"/>
            </a:pPr>
            <a:r>
              <a:rPr lang="lt-LT" sz="3600" dirty="0" smtClean="0">
                <a:latin typeface="+mj-lt"/>
                <a:cs typeface="Times New Roman" pitchFamily="18" charset="0"/>
              </a:rPr>
              <a:t>P</a:t>
            </a:r>
            <a:r>
              <a:rPr lang="en-US" sz="3600" dirty="0" smtClean="0">
                <a:latin typeface="+mj-lt"/>
                <a:cs typeface="Times New Roman" pitchFamily="18" charset="0"/>
              </a:rPr>
              <a:t>o </a:t>
            </a:r>
            <a:r>
              <a:rPr lang="en-US" sz="3600" dirty="0" err="1" smtClean="0">
                <a:latin typeface="+mj-lt"/>
                <a:cs typeface="Times New Roman" pitchFamily="18" charset="0"/>
              </a:rPr>
              <a:t>darbo</a:t>
            </a:r>
            <a:r>
              <a:rPr lang="en-US" sz="3600" dirty="0" smtClean="0">
                <a:latin typeface="+mj-lt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+mj-lt"/>
                <a:cs typeface="Times New Roman" pitchFamily="18" charset="0"/>
              </a:rPr>
              <a:t>porose</a:t>
            </a:r>
            <a:r>
              <a:rPr lang="lt-LT" sz="3600" dirty="0" smtClean="0">
                <a:latin typeface="+mj-lt"/>
                <a:cs typeface="Times New Roman" pitchFamily="18" charset="0"/>
              </a:rPr>
              <a:t> įsivertinsime pasiekmų laiptuose.</a:t>
            </a:r>
          </a:p>
          <a:p>
            <a:pPr marL="571500" indent="-571500">
              <a:buFont typeface="Wingdings" pitchFamily="2" charset="2"/>
              <a:buChar char="ü"/>
            </a:pPr>
            <a:r>
              <a:rPr lang="lt-LT" sz="3600" dirty="0" smtClean="0">
                <a:latin typeface="+mj-lt"/>
                <a:cs typeface="Times New Roman" pitchFamily="18" charset="0"/>
              </a:rPr>
              <a:t>Po grupinio darbo dalinsime pyragą.</a:t>
            </a:r>
          </a:p>
          <a:p>
            <a:pPr marL="571500" indent="-571500">
              <a:buFont typeface="Wingdings" pitchFamily="2" charset="2"/>
              <a:buChar char="ü"/>
            </a:pPr>
            <a:endParaRPr lang="en-US" sz="4000" dirty="0" smtClean="0">
              <a:latin typeface="+mj-lt"/>
              <a:cs typeface="Times New Roman" pitchFamily="18" charset="0"/>
            </a:endParaRP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1519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Žaidimas „Gyvieji skyrybos ženklai“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95536" y="2659559"/>
            <a:ext cx="84969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4000" b="1" dirty="0" smtClean="0">
                <a:latin typeface="+mj-lt"/>
                <a:cs typeface="Times New Roman" pitchFamily="18" charset="0"/>
              </a:rPr>
              <a:t>Žaidimo </a:t>
            </a:r>
            <a:r>
              <a:rPr lang="lt-LT" sz="4000" b="1" dirty="0">
                <a:latin typeface="+mj-lt"/>
                <a:cs typeface="Times New Roman" pitchFamily="18" charset="0"/>
              </a:rPr>
              <a:t>t</a:t>
            </a:r>
            <a:r>
              <a:rPr lang="lt-LT" sz="4000" b="1" dirty="0" smtClean="0">
                <a:latin typeface="+mj-lt"/>
                <a:cs typeface="Times New Roman" pitchFamily="18" charset="0"/>
              </a:rPr>
              <a:t>aisyklės:</a:t>
            </a:r>
            <a:endParaRPr lang="lt-LT" sz="4000" b="1" dirty="0">
              <a:latin typeface="+mj-lt"/>
              <a:cs typeface="Times New Roman" pitchFamily="18" charset="0"/>
            </a:endParaRPr>
          </a:p>
          <a:p>
            <a:pPr marL="68580" indent="0">
              <a:buNone/>
            </a:pPr>
            <a:r>
              <a:rPr lang="lt-LT" sz="4000" dirty="0">
                <a:latin typeface="+mj-lt"/>
              </a:rPr>
              <a:t>I</a:t>
            </a:r>
            <a:r>
              <a:rPr lang="lt-LT" sz="4000" dirty="0" smtClean="0">
                <a:latin typeface="+mj-lt"/>
              </a:rPr>
              <a:t>šgirdę autoriaus žodžius ar veikėjo žodžius, „parašysite“ (t.y. pakelsite) reikiamą skyrybos ženklo kortelę.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2160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2251720"/>
          </a:xfrm>
        </p:spPr>
        <p:txBody>
          <a:bodyPr>
            <a:normAutofit/>
          </a:bodyPr>
          <a:lstStyle/>
          <a:p>
            <a:r>
              <a:rPr lang="lt-LT" dirty="0" smtClean="0"/>
              <a:t>Žaidimas - pratybos </a:t>
            </a:r>
            <a:r>
              <a:rPr lang="lt-LT" sz="2800" dirty="0" smtClean="0"/>
              <a:t>su kompiuterine slideboom programa</a:t>
            </a:r>
            <a:br>
              <a:rPr lang="lt-LT" sz="2800" dirty="0" smtClean="0"/>
            </a:br>
            <a:r>
              <a:rPr lang="lt-LT" dirty="0" smtClean="0"/>
              <a:t>„ar moki skirti tiesioginę kalbą“ 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149080"/>
            <a:ext cx="5760640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566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b="1" dirty="0" smtClean="0"/>
              <a:t>Darbas Porose: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7504" y="1196752"/>
            <a:ext cx="705678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lt-LT" sz="4000" dirty="0" smtClean="0">
                <a:latin typeface="+mj-lt"/>
              </a:rPr>
              <a:t>Pasirinkite norimą užduotį iš raudonos ar geltonos lėkštelės. 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lt-LT" sz="4000" dirty="0" smtClean="0">
                <a:latin typeface="+mj-lt"/>
              </a:rPr>
              <a:t>Poroje su draugu sudėkite reikiamus skyrybos ženklus.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lt-LT" sz="4000" dirty="0" smtClean="0">
                <a:latin typeface="+mj-lt"/>
              </a:rPr>
              <a:t>Įsivertinkite pasiekimų laiptuose. </a:t>
            </a:r>
          </a:p>
          <a:p>
            <a:endParaRPr lang="en-US" sz="4000" dirty="0">
              <a:latin typeface="+mj-lt"/>
            </a:endParaRPr>
          </a:p>
        </p:txBody>
      </p:sp>
      <p:pic>
        <p:nvPicPr>
          <p:cNvPr id="4" name="Picture 6" descr="88dfb19d2fd06901a08375f2d12247d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75222">
            <a:off x="6018008" y="3866845"/>
            <a:ext cx="3097470" cy="254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21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Grupinis darbas: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529" y="1268760"/>
            <a:ext cx="793167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lt-LT" sz="40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lt-LT" sz="4000" dirty="0" smtClean="0">
                <a:latin typeface="+mj-lt"/>
              </a:rPr>
              <a:t>Išsitraukite vokus su užduotimis.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lt-LT" sz="4000" dirty="0" smtClean="0">
                <a:latin typeface="+mj-lt"/>
              </a:rPr>
              <a:t>Ištaisykite klaidas</a:t>
            </a:r>
            <a:r>
              <a:rPr lang="lt-LT" sz="4000" dirty="0" smtClean="0">
                <a:latin typeface="+mj-lt"/>
              </a:rPr>
              <a:t>.</a:t>
            </a:r>
            <a:endParaRPr lang="en-US" sz="4000" dirty="0" smtClean="0">
              <a:latin typeface="+mj-lt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n-US" sz="4000" dirty="0" err="1" smtClean="0">
                <a:latin typeface="+mj-lt"/>
              </a:rPr>
              <a:t>Veik</a:t>
            </a:r>
            <a:r>
              <a:rPr lang="lt-LT" sz="4000" dirty="0" smtClean="0">
                <a:latin typeface="+mj-lt"/>
              </a:rPr>
              <a:t>ėjo žodžius pabraukite raudonai, autoriaus – mėlynai. </a:t>
            </a:r>
            <a:endParaRPr lang="lt-LT" sz="4000" dirty="0" smtClean="0">
              <a:latin typeface="+mj-lt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lt-LT" sz="4000" dirty="0" smtClean="0">
                <a:latin typeface="+mj-lt"/>
              </a:rPr>
              <a:t>Užpildykite lentelę.</a:t>
            </a:r>
          </a:p>
          <a:p>
            <a:pPr marL="571500" indent="-571500">
              <a:buFont typeface="Arial" pitchFamily="34" charset="0"/>
              <a:buChar char="•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8463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220</TotalTime>
  <Words>270</Words>
  <Application>Microsoft Office PowerPoint</Application>
  <PresentationFormat>On-screen Show (4:3)</PresentationFormat>
  <Paragraphs>46</Paragraphs>
  <Slides>14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Trek</vt:lpstr>
      <vt:lpstr>Tiesioginės kalbos skyryba                                        mokytoja Danutė Mockienė</vt:lpstr>
      <vt:lpstr>Kaip Paaiškintumėte  posakį: Kartojimas – mokslų motina. </vt:lpstr>
      <vt:lpstr>                       uždavinys:</vt:lpstr>
      <vt:lpstr>Kaip dirbsime?</vt:lpstr>
      <vt:lpstr>Kaip įsivertinsime?</vt:lpstr>
      <vt:lpstr>Žaidimas „Gyvieji skyrybos ženklai“</vt:lpstr>
      <vt:lpstr>Žaidimas - pratybos su kompiuterine slideboom programa „ar moki skirti tiesioginę kalbą“ </vt:lpstr>
      <vt:lpstr>Darbas Porose: </vt:lpstr>
      <vt:lpstr>Grupinis darbas:</vt:lpstr>
      <vt:lpstr>Lentelė:</vt:lpstr>
      <vt:lpstr>Kiekvienoje grupėje Padalinkite pyragą į dalis, kurios vaizdžiai rodytų kiekvieno grupės nario indėlį į grupės darbą.</vt:lpstr>
      <vt:lpstr>Priststykite grupės darbą.</vt:lpstr>
      <vt:lpstr>Prisiminkime ir paanalizuokime: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Tiesioginės kalbos skyryba                                        mokytoja Danutė Mockienė</dc:title>
  <dc:creator>Admin</dc:creator>
  <cp:lastModifiedBy>Admin</cp:lastModifiedBy>
  <cp:revision>22</cp:revision>
  <dcterms:created xsi:type="dcterms:W3CDTF">2013-11-10T14:46:33Z</dcterms:created>
  <dcterms:modified xsi:type="dcterms:W3CDTF">2013-11-11T16:25:18Z</dcterms:modified>
</cp:coreProperties>
</file>