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64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69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FF701-AA52-41B6-86CF-E279D7EB5044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4" name="Skaidrės vaizdo vietos rezervavimo ženkla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Pastabų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D8D1D-EC9E-4D19-915D-92488259EEB2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547290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3A051D-CA10-4227-BD55-0FCDF23A1B99}" type="datetimeFigureOut">
              <a:rPr lang="lt-LT" smtClean="0"/>
              <a:t>2014.06.11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60578-3C76-47A0-981C-D4EE5BC87636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Diferencijavimas</a:t>
            </a:r>
            <a:r>
              <a:rPr lang="en-US" dirty="0" smtClean="0"/>
              <a:t> 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 smtClean="0"/>
              <a:t>individualizavimas</a:t>
            </a:r>
            <a:r>
              <a:rPr lang="en-US" dirty="0" smtClean="0"/>
              <a:t> </a:t>
            </a:r>
            <a:r>
              <a:rPr lang="en-US" dirty="0" err="1" smtClean="0"/>
              <a:t>pradin</a:t>
            </a:r>
            <a:r>
              <a:rPr lang="lt-LT" dirty="0" smtClean="0"/>
              <a:t>ė</a:t>
            </a:r>
            <a:r>
              <a:rPr lang="en-US" dirty="0" smtClean="0"/>
              <a:t>je </a:t>
            </a:r>
            <a:r>
              <a:rPr lang="en-US" dirty="0" err="1" smtClean="0"/>
              <a:t>mokykloje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>
            <a:normAutofit/>
          </a:bodyPr>
          <a:lstStyle/>
          <a:p>
            <a:pPr algn="r"/>
            <a:r>
              <a:rPr lang="lt-LT" sz="1800" dirty="0" smtClean="0">
                <a:solidFill>
                  <a:schemeClr val="tx1"/>
                </a:solidFill>
              </a:rPr>
              <a:t>Mokytoja metodininkė Zita Kundrotienė</a:t>
            </a:r>
          </a:p>
          <a:p>
            <a:pPr algn="r"/>
            <a:r>
              <a:rPr lang="lt-LT" sz="1800" dirty="0" smtClean="0">
                <a:solidFill>
                  <a:schemeClr val="tx1"/>
                </a:solidFill>
              </a:rPr>
              <a:t>2014m.</a:t>
            </a:r>
            <a:endParaRPr lang="lt-LT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traštė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471990" cy="4525963"/>
          </a:xfrm>
        </p:spPr>
        <p:txBody>
          <a:bodyPr/>
          <a:lstStyle/>
          <a:p>
            <a:pPr algn="ctr">
              <a:buNone/>
            </a:pPr>
            <a:r>
              <a:rPr lang="lt-LT" dirty="0" smtClean="0">
                <a:latin typeface="Times New Roman" pitchFamily="18" charset="0"/>
              </a:rPr>
              <a:t>   </a:t>
            </a:r>
            <a:r>
              <a:rPr lang="lt-LT" b="1" dirty="0" smtClean="0">
                <a:solidFill>
                  <a:srgbClr val="C00000"/>
                </a:solidFill>
                <a:latin typeface="Times New Roman" pitchFamily="18" charset="0"/>
              </a:rPr>
              <a:t>Ugdymą individualizuoju tik tada, kai būtina</a:t>
            </a:r>
            <a:r>
              <a:rPr lang="lt-LT" dirty="0" smtClean="0">
                <a:latin typeface="Times New Roman" pitchFamily="18" charset="0"/>
              </a:rPr>
              <a:t>- kai šie mokiniai nepajėgia dirbti kartu su visais. Esant bent mažiausiai galimybei integruoju juos į bendrą ugdymo procesą.</a:t>
            </a:r>
            <a:endParaRPr lang="lt-LT" dirty="0"/>
          </a:p>
        </p:txBody>
      </p:sp>
      <p:pic>
        <p:nvPicPr>
          <p:cNvPr id="7" name="Turinio vietos rezervavimo ženklas 6" descr="schoolkids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2428868"/>
            <a:ext cx="2870662" cy="22582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5" name="Turinio vietos rezervavimo ženklas 4" descr="06-Ms.Starp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199" y="2214554"/>
            <a:ext cx="3905277" cy="2928958"/>
          </a:xfr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lt-LT" sz="3200" dirty="0" smtClean="0"/>
              <a:t>Konsultuodama silpnesniuosius stengiuosi neparodyti žymiai didesnio dėmesio negu kitiems klasės mokiniams</a:t>
            </a:r>
            <a:endParaRPr lang="lt-L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3929058" y="1600200"/>
            <a:ext cx="4757742" cy="4525963"/>
          </a:xfrm>
        </p:spPr>
        <p:txBody>
          <a:bodyPr/>
          <a:lstStyle/>
          <a:p>
            <a:pPr algn="ctr">
              <a:buNone/>
            </a:pPr>
            <a:r>
              <a:rPr lang="lt-LT" dirty="0" smtClean="0"/>
              <a:t>Leidžiu jiems rinktis užduotis </a:t>
            </a:r>
          </a:p>
          <a:p>
            <a:pPr algn="ctr">
              <a:buNone/>
            </a:pPr>
            <a:r>
              <a:rPr lang="lt-LT" dirty="0" smtClean="0"/>
              <a:t>ir </a:t>
            </a:r>
          </a:p>
          <a:p>
            <a:pPr algn="ctr">
              <a:buNone/>
            </a:pPr>
            <a:r>
              <a:rPr lang="lt-LT" dirty="0" smtClean="0"/>
              <a:t>rezultatų pristatymo būdą (kalbėti prieš klasę arba iš suolo, kartais tik parodyti darbą, ir kt.)</a:t>
            </a:r>
            <a:endParaRPr lang="lt-LT" dirty="0"/>
          </a:p>
        </p:txBody>
      </p:sp>
      <p:pic>
        <p:nvPicPr>
          <p:cNvPr id="9" name="Turinio vietos rezervavimo ženklas 8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42910" y="1928802"/>
            <a:ext cx="3000396" cy="400052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>
                <a:solidFill>
                  <a:srgbClr val="C00000"/>
                </a:solidFill>
              </a:rPr>
              <a:t>Ačiū už dėmesį</a:t>
            </a:r>
            <a:r>
              <a:rPr lang="en-US" b="1" dirty="0" smtClean="0">
                <a:solidFill>
                  <a:srgbClr val="C00000"/>
                </a:solidFill>
              </a:rPr>
              <a:t>!</a:t>
            </a:r>
            <a:endParaRPr lang="lt-LT" b="1" dirty="0">
              <a:solidFill>
                <a:srgbClr val="C00000"/>
              </a:solidFill>
            </a:endParaRPr>
          </a:p>
        </p:txBody>
      </p:sp>
      <p:pic>
        <p:nvPicPr>
          <p:cNvPr id="4" name="Turinio vietos rezervavimo ženklas 3" descr="13384564667934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57422" y="1751950"/>
            <a:ext cx="4286280" cy="40862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5051425" cy="4456113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buNone/>
            </a:pPr>
            <a:endParaRPr lang="lt-LT" sz="3600" dirty="0" smtClean="0"/>
          </a:p>
          <a:p>
            <a:pPr eaLnBrk="1" hangingPunct="1">
              <a:buNone/>
            </a:pPr>
            <a:r>
              <a:rPr lang="lt-LT" sz="3600" dirty="0" smtClean="0"/>
              <a:t>Naudodamiesi pamokoje įgytomis žiniomis mokiniai gebės</a:t>
            </a:r>
            <a:r>
              <a:rPr lang="lt-LT" sz="3600" dirty="0" smtClean="0"/>
              <a:t>:</a:t>
            </a:r>
          </a:p>
          <a:p>
            <a:pPr eaLnBrk="1" hangingPunct="1">
              <a:buNone/>
            </a:pPr>
            <a:endParaRPr lang="lt-LT" sz="3600" dirty="0" smtClean="0"/>
          </a:p>
          <a:p>
            <a:pPr marL="457200" lvl="1" indent="0" eaLnBrk="1" hangingPunct="1">
              <a:buNone/>
            </a:pPr>
            <a:r>
              <a:rPr lang="lt-LT" sz="3600" dirty="0" smtClean="0"/>
              <a:t>1. Taisyklingai </a:t>
            </a:r>
            <a:r>
              <a:rPr lang="lt-LT" sz="3600" dirty="0" smtClean="0"/>
              <a:t>atlikti nurodytą užduočių minimumą (2</a:t>
            </a:r>
            <a:r>
              <a:rPr lang="lt-LT" sz="3600" dirty="0" smtClean="0"/>
              <a:t>).</a:t>
            </a:r>
          </a:p>
          <a:p>
            <a:pPr marL="457200" lvl="1" indent="0" eaLnBrk="1" hangingPunct="1">
              <a:buNone/>
            </a:pPr>
            <a:endParaRPr lang="en-GB" sz="3600" dirty="0" smtClean="0"/>
          </a:p>
          <a:p>
            <a:pPr marL="457200" lvl="1" indent="0" eaLnBrk="1" hangingPunct="1">
              <a:buNone/>
            </a:pPr>
            <a:r>
              <a:rPr lang="lt-LT" sz="3600" dirty="0" smtClean="0"/>
              <a:t>2. Taisyklingai atlikti daugiau negu pusę (4) užduočių</a:t>
            </a:r>
            <a:r>
              <a:rPr lang="lt-LT" sz="3600" dirty="0" smtClean="0"/>
              <a:t>.</a:t>
            </a:r>
          </a:p>
          <a:p>
            <a:pPr marL="457200" lvl="1" indent="0" eaLnBrk="1" hangingPunct="1">
              <a:buNone/>
            </a:pPr>
            <a:endParaRPr lang="lt-LT" sz="3600" dirty="0" smtClean="0"/>
          </a:p>
          <a:p>
            <a:pPr marL="457200" lvl="1" indent="0" eaLnBrk="1" hangingPunct="1">
              <a:buNone/>
            </a:pPr>
            <a:r>
              <a:rPr lang="lt-LT" sz="3600" dirty="0" smtClean="0"/>
              <a:t>3</a:t>
            </a:r>
            <a:r>
              <a:rPr lang="lt-LT" sz="3600" dirty="0" smtClean="0"/>
              <a:t>. Taisyklingai </a:t>
            </a:r>
            <a:r>
              <a:rPr lang="lt-LT" sz="3600" dirty="0" smtClean="0"/>
              <a:t>atlikti visas (6) užduotis.</a:t>
            </a:r>
          </a:p>
          <a:p>
            <a:pPr eaLnBrk="1" hangingPunct="1"/>
            <a:endParaRPr lang="en-GB" sz="1600" b="1" dirty="0" smtClean="0"/>
          </a:p>
          <a:p>
            <a:pPr eaLnBrk="1" hangingPunct="1"/>
            <a:endParaRPr lang="lt-LT" sz="2400" dirty="0" smtClean="0"/>
          </a:p>
        </p:txBody>
      </p:sp>
      <p:pic>
        <p:nvPicPr>
          <p:cNvPr id="50179" name="Picture 6" descr="MCj0295859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584825" y="2808288"/>
            <a:ext cx="2165350" cy="1871662"/>
          </a:xfrm>
        </p:spPr>
      </p:pic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lt-LT" sz="3600" dirty="0" smtClean="0">
                <a:latin typeface="Times New Roman" pitchFamily="18" charset="0"/>
              </a:rPr>
              <a:t>1. Pamokos uždavinio individualizavimas pagal mokinių individualias galimybes.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2.Gabiųjų mokinių ugdymo individualizavimas ir diferencijavimas</a:t>
            </a:r>
            <a:endParaRPr lang="lt-LT" dirty="0"/>
          </a:p>
        </p:txBody>
      </p:sp>
      <p:pic>
        <p:nvPicPr>
          <p:cNvPr id="8" name="Turinio vietos rezervavimo ženklas 7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2571744"/>
            <a:ext cx="5745967" cy="29662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000" dirty="0" err="1" smtClean="0">
                <a:latin typeface="Times New Roman" pitchFamily="18" charset="0"/>
              </a:rPr>
              <a:t>Panaudo</a:t>
            </a:r>
            <a:r>
              <a:rPr lang="lt-LT" sz="4000" dirty="0" err="1" smtClean="0">
                <a:latin typeface="Times New Roman" pitchFamily="18" charset="0"/>
              </a:rPr>
              <a:t>ju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stipresni</a:t>
            </a:r>
            <a:r>
              <a:rPr lang="lt-LT" sz="4000" dirty="0" err="1" smtClean="0">
                <a:latin typeface="Times New Roman" pitchFamily="18" charset="0"/>
              </a:rPr>
              <a:t>ųjų</a:t>
            </a:r>
            <a:r>
              <a:rPr lang="lt-LT" sz="4000" dirty="0" smtClean="0">
                <a:latin typeface="Times New Roman" pitchFamily="18" charset="0"/>
              </a:rPr>
              <a:t> mokinių </a:t>
            </a:r>
            <a:r>
              <a:rPr lang="en-US" sz="4000" dirty="0" err="1" smtClean="0">
                <a:latin typeface="Times New Roman" pitchFamily="18" charset="0"/>
              </a:rPr>
              <a:t>geb</a:t>
            </a:r>
            <a:r>
              <a:rPr lang="lt-LT" sz="4000" dirty="0" smtClean="0">
                <a:latin typeface="Times New Roman" pitchFamily="18" charset="0"/>
              </a:rPr>
              <a:t>ė</a:t>
            </a:r>
            <a:r>
              <a:rPr lang="en-US" sz="4000" dirty="0" err="1" smtClean="0">
                <a:latin typeface="Times New Roman" pitchFamily="18" charset="0"/>
              </a:rPr>
              <a:t>jimus</a:t>
            </a:r>
            <a:r>
              <a:rPr lang="en-US" sz="4000" dirty="0" smtClean="0">
                <a:latin typeface="Times New Roman" pitchFamily="18" charset="0"/>
              </a:rPr>
              <a:t> </a:t>
            </a:r>
            <a:endParaRPr lang="lt-LT" sz="4000" dirty="0" smtClean="0">
              <a:latin typeface="Times New Roman" pitchFamily="18" charset="0"/>
            </a:endParaRPr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</a:rPr>
              <a:t>kit</a:t>
            </a:r>
            <a:r>
              <a:rPr lang="lt-LT" sz="4000" dirty="0" smtClean="0">
                <a:latin typeface="Times New Roman" pitchFamily="18" charset="0"/>
              </a:rPr>
              <a:t>ų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mokini</a:t>
            </a:r>
            <a:r>
              <a:rPr lang="lt-LT" sz="4000" dirty="0" smtClean="0">
                <a:latin typeface="Times New Roman" pitchFamily="18" charset="0"/>
              </a:rPr>
              <a:t>ų</a:t>
            </a:r>
            <a:r>
              <a:rPr lang="en-US" sz="4000" dirty="0" smtClean="0">
                <a:latin typeface="Times New Roman" pitchFamily="18" charset="0"/>
              </a:rPr>
              <a:t> </a:t>
            </a:r>
            <a:r>
              <a:rPr lang="en-US" sz="4000" dirty="0" err="1" smtClean="0">
                <a:latin typeface="Times New Roman" pitchFamily="18" charset="0"/>
              </a:rPr>
              <a:t>konsultavimui</a:t>
            </a:r>
            <a:r>
              <a:rPr lang="lt-LT" sz="4000" dirty="0" smtClean="0">
                <a:latin typeface="Times New Roman" pitchFamily="18" charset="0"/>
              </a:rPr>
              <a:t>.</a:t>
            </a:r>
          </a:p>
          <a:p>
            <a:endParaRPr lang="lt-LT" dirty="0"/>
          </a:p>
        </p:txBody>
      </p:sp>
      <p:pic>
        <p:nvPicPr>
          <p:cNvPr id="5" name="Picture 4" descr="MMj02969950000[1]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307934"/>
            <a:ext cx="2214578" cy="262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ntraštė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2" name="Turinio vietos rezervavimo ženklas 11" descr="Team Huddl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14348" y="2428868"/>
            <a:ext cx="4038600" cy="3028950"/>
          </a:xfrm>
        </p:spPr>
      </p:pic>
      <p:sp>
        <p:nvSpPr>
          <p:cNvPr id="14" name="Turinio vietos rezervavimo ženklas 1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lt-LT" b="1" dirty="0" smtClean="0">
                <a:latin typeface="Times New Roman" pitchFamily="18" charset="0"/>
              </a:rPr>
              <a:t>   </a:t>
            </a:r>
            <a:r>
              <a:rPr lang="lt-LT" sz="4000" dirty="0" smtClean="0">
                <a:latin typeface="Times New Roman" pitchFamily="18" charset="0"/>
              </a:rPr>
              <a:t>Organizuoju darbą grupėse, kur visi grupės nariai atsakingi už kiekvieno mokinio išmokimą ir  bendrą rezultatą.</a:t>
            </a:r>
          </a:p>
          <a:p>
            <a:endParaRPr lang="lt-L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lt-LT" b="1" dirty="0" smtClean="0">
                <a:latin typeface="Times New Roman" pitchFamily="18" charset="0"/>
              </a:rPr>
              <a:t>   </a:t>
            </a:r>
            <a:r>
              <a:rPr lang="lt-LT" sz="36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S</a:t>
            </a:r>
            <a:r>
              <a:rPr lang="lt-LT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tengiuosi duoti ne daugiau, o sudėtingesnių užduočių </a:t>
            </a:r>
            <a:r>
              <a:rPr lang="lt-LT" sz="3600" dirty="0" smtClean="0">
                <a:latin typeface="Times New Roman" pitchFamily="18" charset="0"/>
              </a:rPr>
              <a:t>(probleminių klausimų, klasifikavimo užduočių, galvosūkių</a:t>
            </a:r>
            <a:r>
              <a:rPr lang="lt-LT" b="1" dirty="0" smtClean="0">
                <a:latin typeface="Times New Roman" pitchFamily="18" charset="0"/>
              </a:rPr>
              <a:t>).</a:t>
            </a:r>
          </a:p>
          <a:p>
            <a:endParaRPr lang="lt-LT" dirty="0"/>
          </a:p>
        </p:txBody>
      </p:sp>
      <p:pic>
        <p:nvPicPr>
          <p:cNvPr id="5" name="Turinio vietos rezervavimo ženklas 4" descr="aq38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072065" y="1785926"/>
            <a:ext cx="3566779" cy="39968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" name="Turinio vietos rezervavimo ženklas 4" descr="maestro-y-estudiante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785786" y="1928802"/>
            <a:ext cx="3357586" cy="3357586"/>
          </a:xfrm>
        </p:spPr>
      </p:pic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endParaRPr lang="lt-LT" sz="4000" dirty="0" smtClean="0">
              <a:latin typeface="Times New Roman" pitchFamily="18" charset="0"/>
            </a:endParaRPr>
          </a:p>
          <a:p>
            <a:pPr algn="ctr">
              <a:buNone/>
            </a:pPr>
            <a:endParaRPr lang="lt-LT" sz="4000" dirty="0">
              <a:latin typeface="Times New Roman" pitchFamily="18" charset="0"/>
            </a:endParaRPr>
          </a:p>
          <a:p>
            <a:pPr algn="ctr">
              <a:buNone/>
            </a:pPr>
            <a:r>
              <a:rPr lang="lt-LT" sz="4000" dirty="0" smtClean="0">
                <a:latin typeface="Times New Roman" pitchFamily="18" charset="0"/>
              </a:rPr>
              <a:t>Duodu  papildomų užduočių.</a:t>
            </a:r>
          </a:p>
          <a:p>
            <a:endParaRPr lang="lt-L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  <a:buNone/>
            </a:pPr>
            <a:r>
              <a:rPr lang="lt-LT" sz="3600" b="1" dirty="0" smtClean="0">
                <a:latin typeface="Times New Roman" pitchFamily="18" charset="0"/>
              </a:rPr>
              <a:t>  </a:t>
            </a:r>
            <a:r>
              <a:rPr lang="lt-LT" sz="3600" b="1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</a:rPr>
              <a:t>Leidžiu eiti į priekį </a:t>
            </a:r>
          </a:p>
          <a:p>
            <a:pPr algn="ctr">
              <a:lnSpc>
                <a:spcPct val="90000"/>
              </a:lnSpc>
              <a:buNone/>
            </a:pPr>
            <a:r>
              <a:rPr lang="lt-LT" sz="3600" dirty="0" smtClean="0">
                <a:latin typeface="Times New Roman" pitchFamily="18" charset="0"/>
              </a:rPr>
              <a:t>(aiškintis naują temą, </a:t>
            </a:r>
          </a:p>
          <a:p>
            <a:pPr algn="ctr">
              <a:lnSpc>
                <a:spcPct val="90000"/>
              </a:lnSpc>
              <a:buNone/>
            </a:pPr>
            <a:r>
              <a:rPr lang="lt-LT" sz="3600" dirty="0" smtClean="0">
                <a:latin typeface="Times New Roman" pitchFamily="18" charset="0"/>
              </a:rPr>
              <a:t>   gilintis į kontekstą ir kt.).</a:t>
            </a:r>
          </a:p>
          <a:p>
            <a:pPr>
              <a:buNone/>
            </a:pPr>
            <a:endParaRPr lang="lt-LT" dirty="0"/>
          </a:p>
        </p:txBody>
      </p:sp>
      <p:pic>
        <p:nvPicPr>
          <p:cNvPr id="5" name="Turinio vietos rezervavimo ženklas 4" descr="image920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656757" y="2214554"/>
            <a:ext cx="4160139" cy="32726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3. </a:t>
            </a:r>
            <a:r>
              <a:rPr lang="lt-LT" sz="4000" dirty="0" smtClean="0"/>
              <a:t>Silpniau besimokančiųjų mokinių ugdymo individualizavimas ir diferencijavimas</a:t>
            </a:r>
            <a:endParaRPr lang="lt-LT" sz="4000" dirty="0"/>
          </a:p>
        </p:txBody>
      </p:sp>
      <p:pic>
        <p:nvPicPr>
          <p:cNvPr id="6" name="Turinio vietos rezervavimo ženklas 5" descr="anim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643182"/>
            <a:ext cx="3338527" cy="32078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215</Words>
  <Application>Microsoft Office PowerPoint</Application>
  <PresentationFormat>Demonstracija ekrane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Office tema</vt:lpstr>
      <vt:lpstr>Diferencijavimas ir individualizavimas pradinėje mokykloje</vt:lpstr>
      <vt:lpstr>1. Pamokos uždavinio individualizavimas pagal mokinių individualias galimybes.</vt:lpstr>
      <vt:lpstr>2.Gabiųjų mokinių ugdymo individualizavimas ir diferencijavimas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3. Silpniau besimokančiųjų mokinių ugdymo individualizavimas ir diferencijavimas</vt:lpstr>
      <vt:lpstr>PowerPoint pristatymas</vt:lpstr>
      <vt:lpstr>PowerPoint pristatymas</vt:lpstr>
      <vt:lpstr>PowerPoint pristatymas</vt:lpstr>
      <vt:lpstr>Ačiū už dėmesį!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Diferencijavimas ir individualizavimas</dc:title>
  <dc:creator>PC</dc:creator>
  <cp:lastModifiedBy>Solveiga</cp:lastModifiedBy>
  <cp:revision>10</cp:revision>
  <dcterms:created xsi:type="dcterms:W3CDTF">2014-06-10T18:01:09Z</dcterms:created>
  <dcterms:modified xsi:type="dcterms:W3CDTF">2014-06-11T08:18:36Z</dcterms:modified>
</cp:coreProperties>
</file>