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904806-B09E-41C0-AAF2-6F29F885B941}" type="datetimeFigureOut">
              <a:rPr lang="lt-LT" smtClean="0"/>
              <a:t>2013.03.19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F07221-74E9-46A0-9F20-40A20F1BBFB1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115616" y="4149081"/>
            <a:ext cx="5472608" cy="223224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Lap</a:t>
            </a:r>
            <a:r>
              <a:rPr lang="lt-LT" sz="3200" dirty="0"/>
              <a:t>estės </a:t>
            </a:r>
            <a:r>
              <a:rPr lang="lt-LT" sz="3200" dirty="0" smtClean="0"/>
              <a:t>v</a:t>
            </a:r>
            <a:r>
              <a:rPr lang="en-US" sz="3200" dirty="0" err="1" smtClean="0"/>
              <a:t>est</a:t>
            </a:r>
            <a:r>
              <a:rPr lang="lt-LT" sz="3200" dirty="0" smtClean="0"/>
              <a:t>uvės</a:t>
            </a:r>
            <a:endParaRPr lang="lt-LT" sz="3200" dirty="0" smtClean="0"/>
          </a:p>
          <a:p>
            <a:pPr algn="ctr"/>
            <a:r>
              <a:rPr lang="lt-LT" sz="3200" dirty="0" smtClean="0"/>
              <a:t>(atimtis iki </a:t>
            </a:r>
            <a:r>
              <a:rPr lang="en-US" sz="3200" dirty="0" smtClean="0"/>
              <a:t>20</a:t>
            </a:r>
            <a:r>
              <a:rPr lang="en-US" sz="3200" dirty="0" smtClean="0"/>
              <a:t>)</a:t>
            </a:r>
            <a:endParaRPr lang="lt-LT" sz="3200" dirty="0" smtClean="0"/>
          </a:p>
          <a:p>
            <a:pPr algn="ctr"/>
            <a:r>
              <a:rPr lang="lt-LT" sz="3200" dirty="0" smtClean="0"/>
              <a:t>S. </a:t>
            </a:r>
            <a:r>
              <a:rPr lang="lt-LT" sz="3200" dirty="0" err="1" smtClean="0"/>
              <a:t>Nalivaikienė</a:t>
            </a:r>
            <a:endParaRPr lang="lt-LT" sz="3200" dirty="0" smtClean="0"/>
          </a:p>
          <a:p>
            <a:pPr algn="ctr"/>
            <a:r>
              <a:rPr lang="en-US" sz="3200" dirty="0" smtClean="0"/>
              <a:t>2012-10</a:t>
            </a:r>
            <a:endParaRPr lang="lt-LT" sz="3200" dirty="0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27584" y="3212976"/>
            <a:ext cx="7175351" cy="1793167"/>
          </a:xfrm>
        </p:spPr>
        <p:txBody>
          <a:bodyPr/>
          <a:lstStyle/>
          <a:p>
            <a:pPr algn="ctr"/>
            <a:r>
              <a:rPr lang="en-US" dirty="0" err="1" smtClean="0"/>
              <a:t>Matematika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5" y="4509119"/>
            <a:ext cx="2220481" cy="165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1" cy="6192688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 smtClean="0"/>
              <a:t>Dėmesio </a:t>
            </a:r>
            <a:r>
              <a:rPr lang="lt-LT" dirty="0" err="1" smtClean="0"/>
              <a:t>dėmesio</a:t>
            </a:r>
            <a:r>
              <a:rPr lang="lt-LT" dirty="0" smtClean="0"/>
              <a:t> visiems</a:t>
            </a:r>
            <a:r>
              <a:rPr lang="en-US" dirty="0" smtClean="0"/>
              <a:t>!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Jei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- </a:t>
            </a:r>
            <a:r>
              <a:rPr lang="en-US" dirty="0" err="1" smtClean="0"/>
              <a:t>laput</a:t>
            </a:r>
            <a:r>
              <a:rPr lang="lt-LT" dirty="0" smtClean="0"/>
              <a:t>ės bičiulis,</a:t>
            </a:r>
            <a:br>
              <a:rPr lang="lt-LT" dirty="0" smtClean="0"/>
            </a:br>
            <a:r>
              <a:rPr lang="lt-LT" dirty="0" smtClean="0"/>
              <a:t>esi kviečiamas </a:t>
            </a:r>
            <a:r>
              <a:rPr lang="lt-LT" dirty="0" err="1" smtClean="0"/>
              <a:t>pasilinksnminti</a:t>
            </a:r>
            <a:r>
              <a:rPr lang="lt-LT" dirty="0" smtClean="0"/>
              <a:t> jos vestuvėse. Laukia įvairūs gardumynai ir malonios staigmenos. Kviečiami visi- maži ir dideli. </a:t>
            </a:r>
            <a:br>
              <a:rPr lang="lt-LT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38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800200"/>
          </a:xfrm>
        </p:spPr>
        <p:txBody>
          <a:bodyPr/>
          <a:lstStyle/>
          <a:p>
            <a:pPr algn="l"/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mokysim</a:t>
            </a:r>
            <a:r>
              <a:rPr lang="lt-LT" dirty="0" smtClean="0"/>
              <a:t>ės? </a:t>
            </a:r>
            <a:r>
              <a:rPr lang="lt-LT" sz="3200" dirty="0" smtClean="0">
                <a:latin typeface="Monotype Corsiva" pitchFamily="66" charset="0"/>
              </a:rPr>
              <a:t>Remdamiesi praktiniais  pavyzdžiais, taikydami atimties perstatomumo dėsnį, gebėsite atimti skaičius iš </a:t>
            </a:r>
            <a:r>
              <a:rPr lang="en-US" sz="3200" dirty="0" smtClean="0">
                <a:latin typeface="Monotype Corsiva" pitchFamily="66" charset="0"/>
              </a:rPr>
              <a:t>14 per</a:t>
            </a:r>
            <a:r>
              <a:rPr lang="lt-LT" sz="3200" dirty="0" smtClean="0">
                <a:latin typeface="Monotype Corsiva" pitchFamily="66" charset="0"/>
              </a:rPr>
              <a:t>žengiant dešimtį.</a:t>
            </a:r>
            <a:r>
              <a:rPr lang="lt-LT" sz="2800" dirty="0" smtClean="0"/>
              <a:t/>
            </a:r>
            <a:br>
              <a:rPr lang="lt-LT" sz="2800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4022159" cy="4392487"/>
          </a:xfrm>
        </p:spPr>
        <p:txBody>
          <a:bodyPr/>
          <a:lstStyle/>
          <a:p>
            <a:pPr marL="45720" indent="0" algn="ctr">
              <a:buNone/>
            </a:pPr>
            <a:r>
              <a:rPr lang="lt-LT" dirty="0" smtClean="0"/>
              <a:t>Kaip dirbsime?</a:t>
            </a:r>
          </a:p>
          <a:p>
            <a:r>
              <a:rPr lang="lt-LT" dirty="0" smtClean="0"/>
              <a:t>Grupėse</a:t>
            </a:r>
          </a:p>
          <a:p>
            <a:r>
              <a:rPr lang="lt-LT" dirty="0" smtClean="0"/>
              <a:t>Poromis</a:t>
            </a:r>
          </a:p>
          <a:p>
            <a:r>
              <a:rPr lang="lt-LT" dirty="0" smtClean="0"/>
              <a:t>Individualiai</a:t>
            </a:r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4103312" cy="4464496"/>
          </a:xfrm>
        </p:spPr>
        <p:txBody>
          <a:bodyPr/>
          <a:lstStyle/>
          <a:p>
            <a:pPr marL="45720" indent="0" algn="ctr">
              <a:buNone/>
            </a:pPr>
            <a:r>
              <a:rPr lang="lt-LT" dirty="0" smtClean="0"/>
              <a:t>Kaip įsivertinsime?</a:t>
            </a:r>
          </a:p>
          <a:p>
            <a:r>
              <a:rPr lang="lt-LT" dirty="0" smtClean="0"/>
              <a:t>Lipduku- jei teisingai apskaičiuosite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veiksmus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lt-LT" dirty="0" smtClean="0"/>
              <a:t>š </a:t>
            </a:r>
            <a:r>
              <a:rPr lang="en-US" dirty="0" smtClean="0"/>
              <a:t>8. </a:t>
            </a:r>
          </a:p>
          <a:p>
            <a:r>
              <a:rPr lang="en-US" dirty="0" err="1" smtClean="0"/>
              <a:t>Taikin</a:t>
            </a:r>
            <a:r>
              <a:rPr lang="lt-LT" dirty="0" err="1" smtClean="0"/>
              <a:t>io</a:t>
            </a:r>
            <a:r>
              <a:rPr lang="en-US" dirty="0" smtClean="0"/>
              <a:t> </a:t>
            </a:r>
            <a:r>
              <a:rPr lang="en-US" dirty="0" err="1" smtClean="0"/>
              <a:t>viduryje</a:t>
            </a:r>
            <a:r>
              <a:rPr lang="en-US" dirty="0" smtClean="0"/>
              <a:t> </a:t>
            </a:r>
            <a:r>
              <a:rPr lang="en-US" dirty="0" err="1" smtClean="0"/>
              <a:t>teisingai</a:t>
            </a:r>
            <a:r>
              <a:rPr lang="en-US" dirty="0" smtClean="0"/>
              <a:t> </a:t>
            </a:r>
            <a:r>
              <a:rPr lang="en-US" dirty="0" err="1" smtClean="0"/>
              <a:t>atlikus</a:t>
            </a:r>
            <a:r>
              <a:rPr lang="en-US" dirty="0" smtClean="0"/>
              <a:t> 8 </a:t>
            </a:r>
            <a:r>
              <a:rPr lang="en-US" dirty="0" err="1" smtClean="0"/>
              <a:t>veiksmus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lt-LT" dirty="0" smtClean="0"/>
              <a:t>š</a:t>
            </a:r>
            <a:r>
              <a:rPr lang="en-US" dirty="0" smtClean="0"/>
              <a:t> 12</a:t>
            </a:r>
            <a:r>
              <a:rPr lang="lt-LT" dirty="0" smtClean="0"/>
              <a:t>.</a:t>
            </a:r>
          </a:p>
          <a:p>
            <a:r>
              <a:rPr lang="lt-LT" dirty="0" smtClean="0"/>
              <a:t>Šviesoforais. </a:t>
            </a:r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745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27585" y="404664"/>
            <a:ext cx="7478216" cy="108012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1 </a:t>
            </a:r>
            <a:r>
              <a:rPr lang="lt-LT" dirty="0" smtClean="0"/>
              <a:t>užduotis.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1944216"/>
          </a:xfrm>
        </p:spPr>
        <p:txBody>
          <a:bodyPr/>
          <a:lstStyle/>
          <a:p>
            <a:pPr marL="45720" indent="0">
              <a:buNone/>
            </a:pPr>
            <a:r>
              <a:rPr lang="lt-LT" dirty="0" smtClean="0"/>
              <a:t>Pasitardami grupė</a:t>
            </a:r>
            <a:r>
              <a:rPr lang="en-US" dirty="0" smtClean="0"/>
              <a:t>s</a:t>
            </a:r>
            <a:r>
              <a:rPr lang="lt-LT" dirty="0" smtClean="0"/>
              <a:t>e,</a:t>
            </a:r>
            <a:r>
              <a:rPr lang="en-US" dirty="0" smtClean="0"/>
              <a:t> </a:t>
            </a:r>
            <a:r>
              <a:rPr lang="lt-LT" dirty="0" smtClean="0"/>
              <a:t>remdamiesi vadovėlio iliustracija</a:t>
            </a:r>
            <a:r>
              <a:rPr lang="en-US" dirty="0" smtClean="0"/>
              <a:t>,</a:t>
            </a:r>
            <a:r>
              <a:rPr lang="lt-LT" dirty="0" smtClean="0"/>
              <a:t> sugalvokite </a:t>
            </a:r>
            <a:r>
              <a:rPr lang="en-US" dirty="0" smtClean="0"/>
              <a:t>2-3 </a:t>
            </a:r>
            <a:r>
              <a:rPr lang="lt-LT" dirty="0" smtClean="0"/>
              <a:t>uždavinius ir </a:t>
            </a:r>
            <a:r>
              <a:rPr lang="en-US" dirty="0" err="1" smtClean="0"/>
              <a:t>juos</a:t>
            </a:r>
            <a:r>
              <a:rPr lang="en-US" dirty="0" smtClean="0"/>
              <a:t>  </a:t>
            </a:r>
            <a:r>
              <a:rPr lang="lt-LT" dirty="0" smtClean="0"/>
              <a:t>išspręskite</a:t>
            </a:r>
            <a:r>
              <a:rPr lang="en-US" dirty="0" smtClean="0"/>
              <a:t>.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05064"/>
            <a:ext cx="2222748" cy="184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100269" cy="1008112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2 </a:t>
            </a:r>
            <a:r>
              <a:rPr lang="lt-LT" dirty="0" smtClean="0"/>
              <a:t>užduotis.</a:t>
            </a:r>
            <a:r>
              <a:rPr lang="en-US" dirty="0" smtClean="0"/>
              <a:t> 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99592" y="1772817"/>
            <a:ext cx="7093340" cy="1008112"/>
          </a:xfrm>
        </p:spPr>
        <p:txBody>
          <a:bodyPr/>
          <a:lstStyle/>
          <a:p>
            <a:pPr algn="l"/>
            <a:r>
              <a:rPr lang="lt-LT" dirty="0" smtClean="0"/>
              <a:t>Susikaupkite ir suskaičiuokite-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lt-LT" dirty="0" smtClean="0"/>
              <a:t>užduotį.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52936"/>
            <a:ext cx="223224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 smtClean="0"/>
              <a:t>Pasitikrinkite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lt-LT" dirty="0" smtClean="0"/>
              <a:t>įsivertinkite </a:t>
            </a:r>
            <a:r>
              <a:rPr lang="lt-LT" dirty="0" smtClean="0">
                <a:sym typeface="Wingdings" pitchFamily="2" charset="2"/>
              </a:rPr>
              <a:t>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27584" y="2564904"/>
            <a:ext cx="7848872" cy="374441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6 + 7 – 8 = 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  <a:r>
              <a:rPr lang="lt-LT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smtClean="0">
                <a:solidFill>
                  <a:schemeClr val="tx1"/>
                </a:solidFill>
              </a:rPr>
              <a:t>14 – 6 + 7=</a:t>
            </a:r>
            <a:r>
              <a:rPr lang="en-US" sz="2800" dirty="0" smtClean="0">
                <a:solidFill>
                  <a:schemeClr val="accent6"/>
                </a:solidFill>
              </a:rPr>
              <a:t> 15      </a:t>
            </a:r>
            <a:r>
              <a:rPr lang="en-US" sz="2800" dirty="0" smtClean="0">
                <a:solidFill>
                  <a:schemeClr val="tx1"/>
                </a:solidFill>
              </a:rPr>
              <a:t>20 – 6 – 9 = </a:t>
            </a:r>
            <a:r>
              <a:rPr lang="en-US" sz="2800" dirty="0" smtClean="0">
                <a:solidFill>
                  <a:schemeClr val="accent6"/>
                </a:solidFill>
              </a:rPr>
              <a:t>5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7 + 7 – 9 = </a:t>
            </a:r>
            <a:r>
              <a:rPr lang="en-US" sz="2800" dirty="0" smtClean="0">
                <a:solidFill>
                  <a:srgbClr val="FF0000"/>
                </a:solidFill>
              </a:rPr>
              <a:t>5      </a:t>
            </a:r>
            <a:r>
              <a:rPr lang="en-US" sz="2800" dirty="0" smtClean="0">
                <a:solidFill>
                  <a:schemeClr val="tx1"/>
                </a:solidFill>
              </a:rPr>
              <a:t>13 – 7 + 8= </a:t>
            </a:r>
            <a:r>
              <a:rPr lang="en-US" sz="2800" dirty="0" smtClean="0">
                <a:solidFill>
                  <a:schemeClr val="accent6"/>
                </a:solidFill>
              </a:rPr>
              <a:t>14      </a:t>
            </a:r>
            <a:r>
              <a:rPr lang="en-US" sz="2800" dirty="0" smtClean="0">
                <a:solidFill>
                  <a:schemeClr val="tx1"/>
                </a:solidFill>
              </a:rPr>
              <a:t>19 – 7 – 8 = </a:t>
            </a:r>
            <a:r>
              <a:rPr lang="en-US" sz="2800" dirty="0" smtClean="0">
                <a:solidFill>
                  <a:schemeClr val="accent6"/>
                </a:solidFill>
              </a:rPr>
              <a:t>4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5 + 9 – 7 = </a:t>
            </a:r>
            <a:r>
              <a:rPr lang="en-US" sz="2800" dirty="0" smtClean="0">
                <a:solidFill>
                  <a:srgbClr val="FF0000"/>
                </a:solidFill>
              </a:rPr>
              <a:t>7      </a:t>
            </a:r>
            <a:r>
              <a:rPr lang="en-US" sz="2800" dirty="0" smtClean="0">
                <a:solidFill>
                  <a:schemeClr val="tx1"/>
                </a:solidFill>
              </a:rPr>
              <a:t>12 – 5 + 6= </a:t>
            </a:r>
            <a:r>
              <a:rPr lang="en-US" sz="2800" dirty="0" smtClean="0">
                <a:solidFill>
                  <a:schemeClr val="accent6"/>
                </a:solidFill>
              </a:rPr>
              <a:t>13      </a:t>
            </a:r>
            <a:r>
              <a:rPr lang="en-US" sz="2800" dirty="0" smtClean="0">
                <a:solidFill>
                  <a:schemeClr val="tx1"/>
                </a:solidFill>
              </a:rPr>
              <a:t>18 – 5 – 6 =</a:t>
            </a:r>
            <a:r>
              <a:rPr lang="en-US" sz="2800" dirty="0" smtClean="0">
                <a:solidFill>
                  <a:schemeClr val="accent6"/>
                </a:solidFill>
              </a:rPr>
              <a:t> 7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8 + 6 – 5 = </a:t>
            </a:r>
            <a:r>
              <a:rPr lang="lt-LT" sz="2800" dirty="0" smtClean="0">
                <a:solidFill>
                  <a:srgbClr val="FF0000"/>
                </a:solidFill>
              </a:rPr>
              <a:t>9</a:t>
            </a:r>
            <a:r>
              <a:rPr lang="en-US" sz="2800" dirty="0" smtClean="0">
                <a:solidFill>
                  <a:srgbClr val="FF0000"/>
                </a:solidFill>
              </a:rPr>
              <a:t>      </a:t>
            </a:r>
            <a:r>
              <a:rPr lang="en-US" sz="2800" dirty="0" smtClean="0">
                <a:solidFill>
                  <a:schemeClr val="tx1"/>
                </a:solidFill>
              </a:rPr>
              <a:t>14 – 9 + 7= </a:t>
            </a:r>
            <a:r>
              <a:rPr lang="en-US" sz="2800" dirty="0" smtClean="0">
                <a:solidFill>
                  <a:schemeClr val="accent6"/>
                </a:solidFill>
              </a:rPr>
              <a:t>12      </a:t>
            </a:r>
            <a:r>
              <a:rPr lang="en-US" sz="2800" dirty="0" smtClean="0">
                <a:solidFill>
                  <a:schemeClr val="tx1"/>
                </a:solidFill>
              </a:rPr>
              <a:t>17 – 3 – 7 = </a:t>
            </a:r>
            <a:r>
              <a:rPr lang="en-US" sz="2800" dirty="0" smtClean="0">
                <a:solidFill>
                  <a:schemeClr val="accent6"/>
                </a:solidFill>
              </a:rPr>
              <a:t>7</a:t>
            </a:r>
            <a:endParaRPr lang="lt-L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inis pavadinimas 1"/>
          <p:cNvSpPr>
            <a:spLocks noGrp="1"/>
          </p:cNvSpPr>
          <p:nvPr>
            <p:ph type="subTitle" idx="1"/>
          </p:nvPr>
        </p:nvSpPr>
        <p:spPr>
          <a:xfrm>
            <a:off x="611560" y="3068961"/>
            <a:ext cx="7560840" cy="1296143"/>
          </a:xfrm>
        </p:spPr>
        <p:txBody>
          <a:bodyPr/>
          <a:lstStyle/>
          <a:p>
            <a:pPr algn="ctr"/>
            <a:r>
              <a:rPr lang="lt-LT" dirty="0" smtClean="0"/>
              <a:t>Užpildyk lentelę pratybose- </a:t>
            </a:r>
            <a:r>
              <a:rPr lang="en-US" dirty="0" smtClean="0"/>
              <a:t>2 u</a:t>
            </a:r>
            <a:r>
              <a:rPr lang="lt-LT" dirty="0" err="1" smtClean="0"/>
              <a:t>žduotis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Antraštė 2"/>
          <p:cNvSpPr>
            <a:spLocks noGrp="1"/>
          </p:cNvSpPr>
          <p:nvPr>
            <p:ph type="ctrTitle"/>
          </p:nvPr>
        </p:nvSpPr>
        <p:spPr>
          <a:xfrm>
            <a:off x="611561" y="476673"/>
            <a:ext cx="7381372" cy="1656183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smtClean="0"/>
              <a:t>3 u</a:t>
            </a:r>
            <a:r>
              <a:rPr lang="lt-LT" sz="3600" dirty="0" err="1" smtClean="0"/>
              <a:t>žduotis</a:t>
            </a:r>
            <a:r>
              <a:rPr lang="lt-LT" sz="3600" dirty="0" smtClean="0"/>
              <a:t>.</a:t>
            </a:r>
            <a:endParaRPr lang="lt-LT" sz="3600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27" y="3861048"/>
            <a:ext cx="2390053" cy="23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58417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</a:t>
            </a:r>
            <a:r>
              <a:rPr lang="lt-LT" dirty="0" err="1" smtClean="0"/>
              <a:t>atikrink</a:t>
            </a:r>
            <a:r>
              <a:rPr lang="lt-LT" dirty="0" smtClean="0"/>
              <a:t> ir įvertink draugą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3568" y="1988840"/>
            <a:ext cx="7992888" cy="3888432"/>
          </a:xfrm>
        </p:spPr>
        <p:txBody>
          <a:bodyPr/>
          <a:lstStyle/>
          <a:p>
            <a:pPr algn="l"/>
            <a:r>
              <a:rPr lang="en-US" dirty="0" smtClean="0"/>
              <a:t>B</a:t>
            </a:r>
            <a:r>
              <a:rPr lang="lt-LT" dirty="0" smtClean="0"/>
              <a:t>ūk atidus</a:t>
            </a:r>
            <a:r>
              <a:rPr lang="en-US" dirty="0" smtClean="0"/>
              <a:t>!</a:t>
            </a:r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40524"/>
              </p:ext>
            </p:extLst>
          </p:nvPr>
        </p:nvGraphicFramePr>
        <p:xfrm>
          <a:off x="827584" y="3284984"/>
          <a:ext cx="7776864" cy="221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  <a:gridCol w="972108"/>
              </a:tblGrid>
              <a:tr h="490411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Tortas</a:t>
                      </a:r>
                      <a:r>
                        <a:rPr lang="en-US" dirty="0" smtClean="0"/>
                        <a:t>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Saldai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niai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Obuo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liai</a:t>
                      </a:r>
                      <a:r>
                        <a:rPr lang="en-US" dirty="0" smtClean="0"/>
                        <a:t>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 </a:t>
                      </a:r>
                      <a:r>
                        <a:rPr lang="en-US" dirty="0" err="1" smtClean="0"/>
                        <a:t>edai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Morkos</a:t>
                      </a:r>
                      <a:r>
                        <a:rPr lang="en-US" dirty="0" smtClean="0"/>
                        <a:t>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Riestainiai</a:t>
                      </a:r>
                      <a:r>
                        <a:rPr lang="en-US" dirty="0" smtClean="0"/>
                        <a:t>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Kriau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šės</a:t>
                      </a:r>
                      <a:endParaRPr lang="lt-LT" dirty="0"/>
                    </a:p>
                  </a:txBody>
                  <a:tcPr/>
                </a:tc>
              </a:tr>
              <a:tr h="483692">
                <a:tc>
                  <a:txBody>
                    <a:bodyPr/>
                    <a:lstStyle/>
                    <a:p>
                      <a:r>
                        <a:rPr lang="lt-LT" dirty="0" smtClean="0"/>
                        <a:t>Buvo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lt-LT" dirty="0"/>
                    </a:p>
                  </a:txBody>
                  <a:tcPr/>
                </a:tc>
              </a:tr>
              <a:tr h="610073">
                <a:tc>
                  <a:txBody>
                    <a:bodyPr/>
                    <a:lstStyle/>
                    <a:p>
                      <a:r>
                        <a:rPr lang="lt-LT" dirty="0" smtClean="0"/>
                        <a:t>Suvalgė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lt-LT" dirty="0"/>
                    </a:p>
                  </a:txBody>
                  <a:tcPr/>
                </a:tc>
              </a:tr>
              <a:tr h="483692">
                <a:tc>
                  <a:txBody>
                    <a:bodyPr/>
                    <a:lstStyle/>
                    <a:p>
                      <a:r>
                        <a:rPr lang="lt-LT" dirty="0" smtClean="0"/>
                        <a:t>Liko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9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8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10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lt-LT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143125"/>
            <a:ext cx="857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inis pavadinimas 1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7560840" cy="4896544"/>
          </a:xfrm>
        </p:spPr>
        <p:txBody>
          <a:bodyPr/>
          <a:lstStyle/>
          <a:p>
            <a:pPr lvl="0"/>
            <a:r>
              <a:rPr lang="lt-LT" dirty="0"/>
              <a:t>Kokius darbus aš atlikau per šią pamoką?</a:t>
            </a:r>
          </a:p>
          <a:p>
            <a:pPr lvl="0"/>
            <a:r>
              <a:rPr lang="lt-LT" dirty="0"/>
              <a:t>Kaip (kokiu būdu) aš mokiausi?</a:t>
            </a:r>
          </a:p>
          <a:p>
            <a:pPr lvl="0"/>
            <a:r>
              <a:rPr lang="lt-LT" dirty="0"/>
              <a:t>Ką man pavyko atlikti geriausiai</a:t>
            </a:r>
            <a:r>
              <a:rPr lang="lt-LT" dirty="0" smtClean="0"/>
              <a:t>?</a:t>
            </a:r>
            <a:r>
              <a:rPr lang="en-US" dirty="0" smtClean="0"/>
              <a:t> </a:t>
            </a:r>
            <a:r>
              <a:rPr lang="lt-LT" dirty="0" smtClean="0"/>
              <a:t>Kodėl </a:t>
            </a:r>
            <a:r>
              <a:rPr lang="lt-LT" dirty="0"/>
              <a:t>aš taip manau?</a:t>
            </a:r>
          </a:p>
          <a:p>
            <a:pPr lvl="0"/>
            <a:r>
              <a:rPr lang="lt-LT" dirty="0"/>
              <a:t>Ko man pavyko išmokti per šią pamoką?</a:t>
            </a:r>
          </a:p>
          <a:p>
            <a:pPr lvl="0"/>
            <a:r>
              <a:rPr lang="lt-LT" dirty="0"/>
              <a:t>Kas man buvo sunku?</a:t>
            </a:r>
          </a:p>
          <a:p>
            <a:pPr lvl="0"/>
            <a:r>
              <a:rPr lang="lt-LT" dirty="0"/>
              <a:t>Ką aš kitą kartą galėčiau daryti kitaip, kad darbas būtų geresnis?</a:t>
            </a:r>
          </a:p>
          <a:p>
            <a:endParaRPr lang="lt-LT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453313" cy="158273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lt-LT" sz="4400" dirty="0" smtClean="0">
                <a:solidFill>
                  <a:srgbClr val="00B050"/>
                </a:solidFill>
              </a:rPr>
              <a:t>Įsivertinkime</a:t>
            </a:r>
            <a:endParaRPr lang="lt-LT" sz="4400" dirty="0">
              <a:solidFill>
                <a:srgbClr val="00B050"/>
              </a:solidFill>
            </a:endParaRP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81128"/>
            <a:ext cx="172819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autas">
  <a:themeElements>
    <a:clrScheme name="Srau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rau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rau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</TotalTime>
  <Words>298</Words>
  <Application>Microsoft Office PowerPoint</Application>
  <PresentationFormat>Demonstracija ekrane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Srautas</vt:lpstr>
      <vt:lpstr>Matematika</vt:lpstr>
      <vt:lpstr>Dėmesio dėmesio visiems!  Jei tu- laputės bičiulis, esi kviečiamas pasilinksnminti jos vestuvėse. Laukia įvairūs gardumynai ir malonios staigmenos. Kviečiami visi- maži ir dideli.   </vt:lpstr>
      <vt:lpstr>Ko mokysimės? Remdamiesi praktiniais  pavyzdžiais, taikydami atimties perstatomumo dėsnį, gebėsite atimti skaičius iš 14 peržengiant dešimtį. </vt:lpstr>
      <vt:lpstr>1 užduotis.</vt:lpstr>
      <vt:lpstr>2 užduotis. </vt:lpstr>
      <vt:lpstr>Pasitikrinkite ir įsivertinkite </vt:lpstr>
      <vt:lpstr>3 užduotis.</vt:lpstr>
      <vt:lpstr>Patikrink ir įvertink draugą</vt:lpstr>
      <vt:lpstr>Įsivertinkime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Vartotojas</dc:creator>
  <cp:lastModifiedBy>Vartotojas</cp:lastModifiedBy>
  <cp:revision>12</cp:revision>
  <dcterms:created xsi:type="dcterms:W3CDTF">2012-10-01T16:44:45Z</dcterms:created>
  <dcterms:modified xsi:type="dcterms:W3CDTF">2013-03-19T18:30:58Z</dcterms:modified>
</cp:coreProperties>
</file>