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  <p:sldId id="277" r:id="rId17"/>
    <p:sldId id="269" r:id="rId18"/>
    <p:sldId id="272" r:id="rId19"/>
    <p:sldId id="273" r:id="rId20"/>
    <p:sldId id="276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E99E617-5F0D-4417-9794-44884DB5A2C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1E80B3C-39AB-48BE-85F7-8631B296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E617-5F0D-4417-9794-44884DB5A2C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0B3C-39AB-48BE-85F7-8631B296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E617-5F0D-4417-9794-44884DB5A2C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0B3C-39AB-48BE-85F7-8631B296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E617-5F0D-4417-9794-44884DB5A2C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0B3C-39AB-48BE-85F7-8631B296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E617-5F0D-4417-9794-44884DB5A2C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0B3C-39AB-48BE-85F7-8631B296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E617-5F0D-4417-9794-44884DB5A2C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0B3C-39AB-48BE-85F7-8631B296DD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E617-5F0D-4417-9794-44884DB5A2C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0B3C-39AB-48BE-85F7-8631B296DD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E617-5F0D-4417-9794-44884DB5A2C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0B3C-39AB-48BE-85F7-8631B296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E617-5F0D-4417-9794-44884DB5A2C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80B3C-39AB-48BE-85F7-8631B296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E99E617-5F0D-4417-9794-44884DB5A2C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1E80B3C-39AB-48BE-85F7-8631B296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E99E617-5F0D-4417-9794-44884DB5A2C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1E80B3C-39AB-48BE-85F7-8631B296DD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E99E617-5F0D-4417-9794-44884DB5A2C1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1E80B3C-39AB-48BE-85F7-8631B296DD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smiles.33b.ru/smile.144229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2276873"/>
            <a:ext cx="7117180" cy="144015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Dvibalsiai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Lietuvi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ų kalbos pamoka 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klasėje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Mokytoja D. Mockienė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i</a:t>
            </a:r>
            <a:r>
              <a:rPr lang="en-US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lt-LT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9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9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lt-LT" sz="9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endParaRPr lang="en-US" sz="9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79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9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9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9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9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lt-LT" sz="9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96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9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lt-LT" sz="9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ui</a:t>
            </a:r>
            <a:endParaRPr lang="en-US" sz="96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9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lt-LT" sz="9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9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lt-LT" sz="9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96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9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lt-LT" sz="9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uo</a:t>
            </a:r>
            <a:endParaRPr lang="en-US" sz="9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9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8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61141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Dvibalsiai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– tai du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balsiai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tariami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viename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skiemenyje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6" descr="88dfb19d2fd06901a08375f2d12247d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5222">
            <a:off x="3433228" y="3550755"/>
            <a:ext cx="3396623" cy="250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27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PRISIMINK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Keliant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į į kitą eilutę, dvibalsis niekada neskaidomas.</a:t>
            </a:r>
          </a:p>
          <a:p>
            <a:endParaRPr lang="lt-LT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     Kel</a:t>
            </a:r>
            <a:r>
              <a:rPr lang="lt-LT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ei 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– vis, z</a:t>
            </a:r>
            <a:r>
              <a:rPr lang="lt-LT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 – kis, p</a:t>
            </a:r>
            <a:r>
              <a:rPr lang="lt-LT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 – nas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84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377" y="764704"/>
            <a:ext cx="6965245" cy="1202485"/>
          </a:xfrm>
        </p:spPr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Žaidimas „Perduok dvibalsį“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8" y="2776538"/>
            <a:ext cx="3971925" cy="2308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88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aidimas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„Išgirs dvibalsį“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48880"/>
            <a:ext cx="403244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345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Darbas poromis: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Pastatyk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kuo didesnį žodžių su pasirinktu dvibalsiu namelį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 descr="de3ae82761c5b8267c61705787e7f96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17032"/>
            <a:ext cx="187220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e3ae82761c5b8267c61705787e7f96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3717032"/>
            <a:ext cx="186925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5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196752"/>
            <a:ext cx="63367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>
                <a:latin typeface="Times New Roman" pitchFamily="18" charset="0"/>
                <a:cs typeface="Times New Roman" pitchFamily="18" charset="0"/>
              </a:rPr>
              <a:t>. Įrašyk praleistus dvibalsius.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>
                <a:latin typeface="Times New Roman" pitchFamily="18" charset="0"/>
                <a:cs typeface="Times New Roman" pitchFamily="18" charset="0"/>
              </a:rPr>
              <a:t>Sunku   ž….mą   p….kšteliams .   Šiand….n    lab….    graži  d….na.   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D....mantė    </a:t>
            </a:r>
            <a:r>
              <a:rPr lang="lt-LT" sz="3200" b="1" dirty="0">
                <a:latin typeface="Times New Roman" pitchFamily="18" charset="0"/>
                <a:cs typeface="Times New Roman" pitchFamily="18" charset="0"/>
              </a:rPr>
              <a:t>sėdi    s….le   ir    p….šia. </a:t>
            </a:r>
            <a:r>
              <a:rPr lang="lt-LT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196752"/>
            <a:ext cx="698477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>
                <a:latin typeface="Times New Roman" pitchFamily="18" charset="0"/>
                <a:cs typeface="Times New Roman" pitchFamily="18" charset="0"/>
              </a:rPr>
              <a:t>. Įrašyk praleistus dvibalsius.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3200" b="1" dirty="0">
                <a:latin typeface="Times New Roman" pitchFamily="18" charset="0"/>
                <a:cs typeface="Times New Roman" pitchFamily="18" charset="0"/>
              </a:rPr>
              <a:t>Sunku   ž….mą   p….kšteliams .   Šiand….n    lab….    graži  d….na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. D....mantė   </a:t>
            </a:r>
            <a:r>
              <a:rPr lang="lt-LT" sz="3200" b="1" dirty="0">
                <a:latin typeface="Times New Roman" pitchFamily="18" charset="0"/>
                <a:cs typeface="Times New Roman" pitchFamily="18" charset="0"/>
              </a:rPr>
              <a:t>sėdi    s….le   ir    p….šia.   V….kai    p….kiai    atliko   užd….tį.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1453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060848"/>
            <a:ext cx="6111781" cy="33843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a + i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                   u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4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o =</a:t>
            </a:r>
          </a:p>
          <a:p>
            <a:pPr marL="0" indent="0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lt-LT" sz="4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=                   u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4800" b="1" dirty="0">
                <a:latin typeface="Times New Roman" pitchFamily="18" charset="0"/>
                <a:cs typeface="Times New Roman" pitchFamily="18" charset="0"/>
              </a:rPr>
              <a:t>+ i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lt-LT" sz="4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=                   e</a:t>
            </a:r>
            <a:r>
              <a:rPr lang="lt-LT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4800" b="1" dirty="0">
                <a:latin typeface="Times New Roman" pitchFamily="18" charset="0"/>
                <a:cs typeface="Times New Roman" pitchFamily="18" charset="0"/>
              </a:rPr>
              <a:t>+ i 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marL="0" indent="0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8" y="4509120"/>
            <a:ext cx="3971925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4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196752"/>
            <a:ext cx="69847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PASITIKRINK: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lt-LT" sz="4400" b="1" dirty="0">
                <a:latin typeface="Times New Roman" pitchFamily="18" charset="0"/>
                <a:cs typeface="Times New Roman" pitchFamily="18" charset="0"/>
              </a:rPr>
              <a:t>Sunku   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lt-LT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mą   p</a:t>
            </a:r>
            <a:r>
              <a:rPr lang="lt-LT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kšteliams </a:t>
            </a:r>
            <a:r>
              <a:rPr lang="lt-LT" sz="4400" b="1" dirty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Šiand</a:t>
            </a:r>
            <a:r>
              <a:rPr lang="lt-LT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n    lab</a:t>
            </a:r>
            <a:r>
              <a:rPr lang="lt-LT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4400" b="1" dirty="0">
                <a:latin typeface="Times New Roman" pitchFamily="18" charset="0"/>
                <a:cs typeface="Times New Roman" pitchFamily="18" charset="0"/>
              </a:rPr>
              <a:t>graži  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lt-LT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lt-LT" sz="4400" b="1" dirty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lt-LT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mantė   </a:t>
            </a:r>
            <a:r>
              <a:rPr lang="lt-LT" sz="4400" b="1" dirty="0">
                <a:latin typeface="Times New Roman" pitchFamily="18" charset="0"/>
                <a:cs typeface="Times New Roman" pitchFamily="18" charset="0"/>
              </a:rPr>
              <a:t>sėdi    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uo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le   </a:t>
            </a:r>
            <a:r>
              <a:rPr lang="lt-LT" sz="4400" b="1" dirty="0">
                <a:latin typeface="Times New Roman" pitchFamily="18" charset="0"/>
                <a:cs typeface="Times New Roman" pitchFamily="18" charset="0"/>
              </a:rPr>
              <a:t>ir    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šia</a:t>
            </a:r>
            <a:r>
              <a:rPr lang="lt-LT" sz="4400" b="1" dirty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lt-LT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kai    p</a:t>
            </a:r>
            <a:r>
              <a:rPr lang="lt-LT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kiai    </a:t>
            </a:r>
            <a:r>
              <a:rPr lang="lt-LT" sz="4400" b="1" dirty="0">
                <a:latin typeface="Times New Roman" pitchFamily="18" charset="0"/>
                <a:cs typeface="Times New Roman" pitchFamily="18" charset="0"/>
              </a:rPr>
              <a:t>atliko   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užd</a:t>
            </a:r>
            <a:r>
              <a:rPr lang="lt-LT" sz="4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uo</a:t>
            </a:r>
            <a:r>
              <a:rPr lang="lt-LT" sz="4400" b="1" dirty="0" smtClean="0">
                <a:latin typeface="Times New Roman" pitchFamily="18" charset="0"/>
                <a:cs typeface="Times New Roman" pitchFamily="18" charset="0"/>
              </a:rPr>
              <a:t>tį</a:t>
            </a:r>
            <a:r>
              <a:rPr lang="lt-LT" sz="4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7801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933690" y="2060848"/>
            <a:ext cx="7753110" cy="3946443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įvykdėme pamokos uždavinį?</a:t>
            </a:r>
          </a:p>
          <a:p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Kokius darbus atlikai šią pamoką?</a:t>
            </a:r>
          </a:p>
          <a:p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Kas pavyko atlikti geriausiai? Kodėl taip manai?</a:t>
            </a:r>
          </a:p>
          <a:p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Kas buvo sunku?</a:t>
            </a:r>
          </a:p>
          <a:p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Kur pamokoje įgytas žinias galėčiau pritaikyti?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933690" y="692696"/>
            <a:ext cx="8229600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Paanalizuok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įsivertink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2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/>
        </p:nvSpPr>
        <p:spPr>
          <a:xfrm>
            <a:off x="457200" y="692696"/>
            <a:ext cx="8229600" cy="1857078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t-LT" sz="7200" dirty="0" smtClean="0">
                <a:latin typeface="Times New Roman" pitchFamily="18" charset="0"/>
                <a:cs typeface="Times New Roman" pitchFamily="18" charset="0"/>
              </a:rPr>
              <a:t>čiū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Gražūs, animuoti paveiksliukai | Saulutės | Солнышки | Su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060848"/>
            <a:ext cx="5904656" cy="3975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99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ždavinys: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276872"/>
            <a:ext cx="6327805" cy="3446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Susipažinę su dvibalsiais,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gird</a:t>
            </a:r>
            <a:r>
              <a:rPr lang="lt-LT" sz="3200" b="1" dirty="0" smtClean="0">
                <a:latin typeface="Times New Roman" pitchFamily="18" charset="0"/>
                <a:cs typeface="Times New Roman" pitchFamily="18" charset="0"/>
              </a:rPr>
              <a:t>ėsime  juos žodžiuose ir teisingai pažymėsime  nors 8 žodžiuose iš 10.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2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Kaip dirbsime?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Diskutuosime.</a:t>
            </a:r>
          </a:p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Žaisime.</a:t>
            </a:r>
          </a:p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Dirbsime porose.</a:t>
            </a:r>
          </a:p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Individualiai pasitikrinsime.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509120"/>
            <a:ext cx="583264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03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Times New Roman" pitchFamily="18" charset="0"/>
                <a:cs typeface="Times New Roman" pitchFamily="18" charset="0"/>
              </a:rPr>
              <a:t>Kaip 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įsivertinsime</a:t>
            </a:r>
            <a:r>
              <a:rPr lang="lt-LT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800" b="1" dirty="0">
                <a:latin typeface="Times New Roman" pitchFamily="18" charset="0"/>
                <a:cs typeface="Times New Roman" pitchFamily="18" charset="0"/>
              </a:rPr>
              <a:t>Po kiekvienos užduoties įsivertinsime savo veiklą šviesoforais.</a:t>
            </a:r>
          </a:p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Pagal atliktas užduotis įsivertinsime pasiekmų laiptuose.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41a229d5ccc9fa41433227389babadd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49080"/>
            <a:ext cx="280831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35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Lietuvių kalboje yra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8000" b="1" dirty="0" smtClean="0">
                <a:solidFill>
                  <a:srgbClr val="FF0000"/>
                </a:solidFill>
              </a:rPr>
              <a:t>          6 </a:t>
            </a:r>
          </a:p>
          <a:p>
            <a:pPr marL="0" indent="0">
              <a:buNone/>
            </a:pPr>
            <a:r>
              <a:rPr lang="lt-LT" sz="8000" b="1" dirty="0" smtClean="0">
                <a:solidFill>
                  <a:srgbClr val="FF0000"/>
                </a:solidFill>
              </a:rPr>
              <a:t>   </a:t>
            </a:r>
            <a:r>
              <a:rPr lang="lt-LT" sz="8000" b="1" dirty="0" smtClean="0">
                <a:solidFill>
                  <a:schemeClr val="tx2"/>
                </a:solidFill>
              </a:rPr>
              <a:t>DVIBALSIAI </a:t>
            </a:r>
            <a:r>
              <a:rPr lang="lt-LT" sz="8000" b="1" dirty="0" smtClean="0"/>
              <a:t>            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42805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9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   a</a:t>
            </a:r>
            <a:r>
              <a:rPr lang="en-US" sz="9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lt-LT" sz="9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96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96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lt-LT" sz="96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endParaRPr lang="en-US" sz="9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96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9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2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a</a:t>
            </a:r>
            <a:r>
              <a:rPr lang="en-US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lt-LT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sz="9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9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lt-LT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endParaRPr lang="en-US" sz="9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9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3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9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e</a:t>
            </a:r>
            <a:r>
              <a:rPr lang="en-US" sz="9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lt-LT" sz="9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96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96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lt-LT" sz="96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endParaRPr lang="en-US" sz="96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70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182</TotalTime>
  <Words>263</Words>
  <Application>Microsoft Office PowerPoint</Application>
  <PresentationFormat>On-screen Show (4:3)</PresentationFormat>
  <Paragraphs>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Pushpin</vt:lpstr>
      <vt:lpstr>            Dvibalsiai</vt:lpstr>
      <vt:lpstr>PowerPoint Presentation</vt:lpstr>
      <vt:lpstr>Uždavinys:</vt:lpstr>
      <vt:lpstr>Kaip dirbsime?</vt:lpstr>
      <vt:lpstr>Kaip įsivertinsime?</vt:lpstr>
      <vt:lpstr>Lietuvių kalboje yra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Dvibalsiai – tai du balsiai, tariami viename skiemenyje.</vt:lpstr>
      <vt:lpstr>PRISIMINK</vt:lpstr>
      <vt:lpstr>Žaidimas „Perduok dvibalsį“</vt:lpstr>
      <vt:lpstr>Žaidimas „Išgirs dvibalsį“</vt:lpstr>
      <vt:lpstr>Darbas poromis: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Dvibalsiai</dc:title>
  <dc:creator>Admin</dc:creator>
  <cp:lastModifiedBy>Admin</cp:lastModifiedBy>
  <cp:revision>32</cp:revision>
  <dcterms:created xsi:type="dcterms:W3CDTF">2012-10-02T18:48:22Z</dcterms:created>
  <dcterms:modified xsi:type="dcterms:W3CDTF">2012-10-08T20:21:32Z</dcterms:modified>
</cp:coreProperties>
</file>